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45"/>
  </p:notesMasterIdLst>
  <p:sldIdLst>
    <p:sldId id="256" r:id="rId3"/>
    <p:sldId id="1319" r:id="rId4"/>
    <p:sldId id="1320" r:id="rId5"/>
    <p:sldId id="1445" r:id="rId6"/>
    <p:sldId id="1515" r:id="rId7"/>
    <p:sldId id="1561" r:id="rId8"/>
    <p:sldId id="1509" r:id="rId9"/>
    <p:sldId id="1519" r:id="rId10"/>
    <p:sldId id="1570" r:id="rId11"/>
    <p:sldId id="1530" r:id="rId12"/>
    <p:sldId id="1571" r:id="rId13"/>
    <p:sldId id="1542" r:id="rId14"/>
    <p:sldId id="1541" r:id="rId15"/>
    <p:sldId id="1559" r:id="rId16"/>
    <p:sldId id="1563" r:id="rId17"/>
    <p:sldId id="1521" r:id="rId18"/>
    <p:sldId id="1572" r:id="rId19"/>
    <p:sldId id="1573" r:id="rId20"/>
    <p:sldId id="1574" r:id="rId21"/>
    <p:sldId id="1525" r:id="rId22"/>
    <p:sldId id="1555" r:id="rId23"/>
    <p:sldId id="1526" r:id="rId24"/>
    <p:sldId id="1566" r:id="rId25"/>
    <p:sldId id="1527" r:id="rId26"/>
    <p:sldId id="1575" r:id="rId27"/>
    <p:sldId id="1538" r:id="rId28"/>
    <p:sldId id="1560" r:id="rId29"/>
    <p:sldId id="800" r:id="rId30"/>
    <p:sldId id="1544" r:id="rId31"/>
    <p:sldId id="1546" r:id="rId32"/>
    <p:sldId id="1568" r:id="rId33"/>
    <p:sldId id="1545" r:id="rId34"/>
    <p:sldId id="1569" r:id="rId35"/>
    <p:sldId id="1551" r:id="rId36"/>
    <p:sldId id="1552" r:id="rId37"/>
    <p:sldId id="1554" r:id="rId38"/>
    <p:sldId id="1576" r:id="rId39"/>
    <p:sldId id="1556" r:id="rId40"/>
    <p:sldId id="1557" r:id="rId41"/>
    <p:sldId id="1396" r:id="rId42"/>
    <p:sldId id="309" r:id="rId43"/>
    <p:sldId id="1338"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006C01"/>
    <a:srgbClr val="A73539"/>
    <a:srgbClr val="708CA5"/>
    <a:srgbClr val="864A4A"/>
    <a:srgbClr val="000000"/>
    <a:srgbClr val="2F2F2F"/>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0" autoAdjust="0"/>
    <p:restoredTop sz="88792" autoAdjust="0"/>
  </p:normalViewPr>
  <p:slideViewPr>
    <p:cSldViewPr snapToGrid="0">
      <p:cViewPr varScale="1">
        <p:scale>
          <a:sx n="47" d="100"/>
          <a:sy n="47" d="100"/>
        </p:scale>
        <p:origin x="1640" y="25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analysis technique you use is going to depend largely on the evaluation method you select. &lt;next&gt; </a:t>
            </a:r>
          </a:p>
        </p:txBody>
      </p:sp>
    </p:spTree>
    <p:extLst>
      <p:ext uri="{BB962C8B-B14F-4D97-AF65-F5344CB8AC3E}">
        <p14:creationId xmlns:p14="http://schemas.microsoft.com/office/powerpoint/2010/main" val="3390131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each of the evaluation methods show here will result in different types of analyses</a:t>
            </a:r>
          </a:p>
        </p:txBody>
      </p:sp>
    </p:spTree>
    <p:extLst>
      <p:ext uri="{BB962C8B-B14F-4D97-AF65-F5344CB8AC3E}">
        <p14:creationId xmlns:p14="http://schemas.microsoft.com/office/powerpoint/2010/main" val="591679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2310024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91860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Let’s start by looking at Theoretical/simulation based evaluations. </a:t>
            </a:r>
          </a:p>
          <a:p>
            <a:r>
              <a:rPr lang="en-US"/>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a:t>The second category under this umbrella is theoretical analysis. This refers to things like analyzing algorithm time and space complexities. In other words how long will this algorithm take to run and how much space does it need. </a:t>
            </a:r>
          </a:p>
          <a:p>
            <a:r>
              <a:rPr lang="en-US"/>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endParaRPr lang="en-US" dirty="0"/>
          </a:p>
        </p:txBody>
      </p:sp>
    </p:spTree>
    <p:extLst>
      <p:ext uri="{BB962C8B-B14F-4D97-AF65-F5344CB8AC3E}">
        <p14:creationId xmlns:p14="http://schemas.microsoft.com/office/powerpoint/2010/main" val="918992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controlled experiments. </a:t>
            </a:r>
          </a:p>
          <a:p>
            <a:r>
              <a:rPr lang="en-US" dirty="0"/>
              <a:t>These are experiments where a specific task or set of tasks are repeated across multiple conditions, and quantitative data such as time and accuracy is collected and used to compare performance across conditions.</a:t>
            </a:r>
          </a:p>
          <a:p>
            <a:r>
              <a:rPr lang="en-US" dirty="0"/>
              <a:t>For example, say I was designing a controlled experiment to compare vis A, a new vis I developed to Vis B and C, existing visualizations. </a:t>
            </a:r>
          </a:p>
          <a:p>
            <a:r>
              <a:rPr lang="en-US" dirty="0"/>
              <a:t>Let’s say I want to compare how well each visualization supports identification of outliers. </a:t>
            </a:r>
          </a:p>
          <a:p>
            <a:r>
              <a:rPr lang="en-US" dirty="0"/>
              <a:t>To test this with a controlled experiment, I would need one dataset that I can use in each visualization, and a set of participants (or human subjects). </a:t>
            </a:r>
          </a:p>
          <a:p>
            <a:r>
              <a:rPr lang="en-US" dirty="0"/>
              <a:t>Because I’m interested in how well the visualizations support outlier detection, I would assign my participants the task of identifying outliers in the data. While they did this I would record performance metrics, that I can later use to quantitatively compare performance across the three visualizations. Let’s say for this example that I collect time and accuracy on the outlier detection task.</a:t>
            </a:r>
          </a:p>
          <a:p>
            <a:r>
              <a:rPr lang="en-US" dirty="0"/>
              <a:t>To compare my three visualization, I would compare average time and accuracy on the outlier detection task with each visualization and look for differences. This would be done using statistical analysis. </a:t>
            </a:r>
          </a:p>
          <a:p>
            <a:endParaRPr lang="en-US" dirty="0"/>
          </a:p>
        </p:txBody>
      </p:sp>
    </p:spTree>
    <p:extLst>
      <p:ext uri="{BB962C8B-B14F-4D97-AF65-F5344CB8AC3E}">
        <p14:creationId xmlns:p14="http://schemas.microsoft.com/office/powerpoint/2010/main" val="365512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type of human-subject experiment we’ll talk about are observational studies. </a:t>
            </a:r>
          </a:p>
          <a:p>
            <a:r>
              <a:rPr lang="en-US" dirty="0"/>
              <a:t>Similar to controlled experiments, these experiments typically require a specific task or set of tasks are repeated across multiple conditions. Unlike controlled experiments, the performance metric collected for observational studies is typically qualitative. For example, user findings, recordings of user’s thinking out loud as they perform an analysis, user satisfaction and confidence ratings, etc. </a:t>
            </a:r>
          </a:p>
          <a:p>
            <a:r>
              <a:rPr lang="en-US" dirty="0"/>
              <a:t>Let’s walk through an example of an observational study set-up. </a:t>
            </a:r>
          </a:p>
          <a:p>
            <a:r>
              <a:rPr lang="en-US" dirty="0"/>
              <a:t>Say I still want to compare vis A, a new vis I developed to Vis B and C, existing visualizations just like in the previous example. </a:t>
            </a:r>
          </a:p>
          <a:p>
            <a:r>
              <a:rPr lang="en-US" dirty="0"/>
              <a:t>I’ll still use the same dataset and outlier detection task across visualizations, but this time instead of collecting my participants’ time and accuracy as they complete the outlier detection task I’m going to ask them to narrate their usage of the visualization tool, and to fill out a few </a:t>
            </a:r>
            <a:r>
              <a:rPr lang="en-US" dirty="0" err="1"/>
              <a:t>likert</a:t>
            </a:r>
            <a:r>
              <a:rPr lang="en-US" dirty="0"/>
              <a:t> scales for satisfaction and confidence after using the tool. </a:t>
            </a:r>
          </a:p>
          <a:p>
            <a:r>
              <a:rPr lang="en-US" dirty="0"/>
              <a:t>To analyze this qualitative data I would need to go through a process called coding, where I identify common themes in the recorded narrations, or identify the number of insights each participant found. Then I could use statistical analyses to compare outcomes from my coded data across visualization tools, and to compare </a:t>
            </a:r>
            <a:r>
              <a:rPr lang="en-US" dirty="0" err="1"/>
              <a:t>likert</a:t>
            </a:r>
            <a:r>
              <a:rPr lang="en-US" dirty="0"/>
              <a:t> scale </a:t>
            </a:r>
            <a:r>
              <a:rPr lang="en-US" dirty="0" err="1"/>
              <a:t>reportings</a:t>
            </a:r>
            <a:r>
              <a:rPr lang="en-US" dirty="0"/>
              <a:t>. </a:t>
            </a:r>
          </a:p>
          <a:p>
            <a:endParaRPr lang="en-US" dirty="0"/>
          </a:p>
          <a:p>
            <a:endParaRPr lang="en-US" dirty="0"/>
          </a:p>
        </p:txBody>
      </p:sp>
    </p:spTree>
    <p:extLst>
      <p:ext uri="{BB962C8B-B14F-4D97-AF65-F5344CB8AC3E}">
        <p14:creationId xmlns:p14="http://schemas.microsoft.com/office/powerpoint/2010/main" val="181073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4141781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type of human subject experiment we’ll talk about today are field deployment or case studies. </a:t>
            </a:r>
          </a:p>
          <a:p>
            <a:r>
              <a:rPr lang="en-US" dirty="0"/>
              <a:t>For this type of experiment, a tool is deployed in a realistic setting and it’s usage and effects are observed. </a:t>
            </a:r>
          </a:p>
          <a:p>
            <a:r>
              <a:rPr lang="en-US" dirty="0"/>
              <a:t>As we saw earlier, this type of testing is best suited to evaluating if you understood the domain problem you were trying to solve with your visualization. </a:t>
            </a:r>
          </a:p>
          <a:p>
            <a:r>
              <a:rPr lang="en-US" dirty="0"/>
              <a:t>For example, pretend you created an app for the MBTA that tracked but and train arrivals and departure from stations. One way to test if that app was effective for bus and train riders would be to deploy it amongst a group of beta testers and see if those testers changed their riding behavior, based on the app. </a:t>
            </a:r>
          </a:p>
        </p:txBody>
      </p:sp>
    </p:spTree>
    <p:extLst>
      <p:ext uri="{BB962C8B-B14F-4D97-AF65-F5344CB8AC3E}">
        <p14:creationId xmlns:p14="http://schemas.microsoft.com/office/powerpoint/2010/main" val="3581331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all of these evaluation methods, by far the most commonly used in visualization are controlled experiments and observational studies. Both of these require controlled conditions, and unbiased distribution of participants among those conditions, which is what we’re going to talk about next.      </a:t>
            </a:r>
          </a:p>
        </p:txBody>
      </p:sp>
    </p:spTree>
    <p:extLst>
      <p:ext uri="{BB962C8B-B14F-4D97-AF65-F5344CB8AC3E}">
        <p14:creationId xmlns:p14="http://schemas.microsoft.com/office/powerpoint/2010/main" val="422396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first lecture about evaluation and validation we talked about the first 6 important pieces to designing an evaluation.  &lt;next&gt; </a:t>
            </a:r>
          </a:p>
        </p:txBody>
      </p:sp>
    </p:spTree>
    <p:extLst>
      <p:ext uri="{BB962C8B-B14F-4D97-AF65-F5344CB8AC3E}">
        <p14:creationId xmlns:p14="http://schemas.microsoft.com/office/powerpoint/2010/main" val="211810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things I want to highlight here, is that there are many ways to design controlled experiments. We’ll come back to discussing design options later</a:t>
            </a:r>
          </a:p>
          <a:p>
            <a:r>
              <a:rPr lang="en-US" dirty="0"/>
              <a:t>For now, what I want you to know is that controlled experiments rely on a specific repeated task across multiple conditions, and they collect quantitative data as a performance metric. </a:t>
            </a:r>
          </a:p>
        </p:txBody>
      </p:sp>
    </p:spTree>
    <p:extLst>
      <p:ext uri="{BB962C8B-B14F-4D97-AF65-F5344CB8AC3E}">
        <p14:creationId xmlns:p14="http://schemas.microsoft.com/office/powerpoint/2010/main" val="409903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as I just said, when we are designing controlled experiments we need to think about assigning participants to different controlled conditions. </a:t>
            </a:r>
          </a:p>
          <a:p>
            <a:r>
              <a:rPr lang="en-US" dirty="0"/>
              <a:t>There are two ways to organize this assignment, referred to as between subject experiments and within subject experiments. </a:t>
            </a:r>
          </a:p>
          <a:p>
            <a:r>
              <a:rPr lang="en-US" dirty="0"/>
              <a:t>With between subject experiments &lt;read&gt; </a:t>
            </a:r>
          </a:p>
          <a:p>
            <a:r>
              <a:rPr lang="en-US" dirty="0"/>
              <a:t>With within subject experiments &lt;read&gt; </a:t>
            </a:r>
          </a:p>
          <a:p>
            <a:r>
              <a:rPr lang="en-US" dirty="0"/>
              <a:t>Of course there are pros and cons to each of these set ups. &lt;next&gt; </a:t>
            </a:r>
          </a:p>
        </p:txBody>
      </p:sp>
    </p:spTree>
    <p:extLst>
      <p:ext uri="{BB962C8B-B14F-4D97-AF65-F5344CB8AC3E}">
        <p14:creationId xmlns:p14="http://schemas.microsoft.com/office/powerpoint/2010/main" val="1503819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pro of a between subject design is that there is no risk of learning effects, meaning you don’t have to account for the fact that participants may become better at a task simple because they’ve repeated it multiple times. </a:t>
            </a:r>
          </a:p>
          <a:p>
            <a:r>
              <a:rPr lang="en-US" dirty="0"/>
              <a:t>The Cons of a between subject design are that it requires a larger sample of participants than a within subject design for the same number of trials. Ex. Here I get 9 trials with the BS design, and 27 with the WS design. </a:t>
            </a:r>
          </a:p>
          <a:p>
            <a:r>
              <a:rPr lang="en-US" dirty="0"/>
              <a:t>And that you cannot perform direct comparisons between conditions. In other words, you cannot see how participant 1 performed the task with each visualization, you can only look at how participants performed with different visualizations on average. </a:t>
            </a:r>
          </a:p>
          <a:p>
            <a:r>
              <a:rPr lang="en-US" dirty="0"/>
              <a:t>The pros of a within subject design are that you can do that direct comparison, and that you do get more data (trials) with fewer participants. </a:t>
            </a:r>
          </a:p>
          <a:p>
            <a:r>
              <a:rPr lang="en-US" dirty="0"/>
              <a:t>The con is that there is a risk of a learning effect, which is potential error that needs to be accounted for when you perform your analysis.  </a:t>
            </a:r>
          </a:p>
          <a:p>
            <a:r>
              <a:rPr lang="en-US" dirty="0"/>
              <a:t>&lt;next&gt; </a:t>
            </a:r>
          </a:p>
        </p:txBody>
      </p:sp>
    </p:spTree>
    <p:extLst>
      <p:ext uri="{BB962C8B-B14F-4D97-AF65-F5344CB8AC3E}">
        <p14:creationId xmlns:p14="http://schemas.microsoft.com/office/powerpoint/2010/main" val="2808259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important thing to know about designing experiments is that we can design them to test multiple factors at once, and when we do this we can mix and match between and within subject designs. </a:t>
            </a:r>
          </a:p>
          <a:p>
            <a:r>
              <a:rPr lang="en-US" dirty="0"/>
              <a:t>For example here, I’m showing an experiment with two factors: Encoding, and Interactive. Each of these factors has different levels, or values. For example Encoding’s levels are bar, pie, and line. And Interactive’s levels are yes and no. </a:t>
            </a:r>
          </a:p>
          <a:p>
            <a:r>
              <a:rPr lang="en-US" dirty="0"/>
              <a:t>As I’ve illustrated here, each participant will use interactive and static visualizations or in other words interactive is a within subjects factor. </a:t>
            </a:r>
          </a:p>
          <a:p>
            <a:r>
              <a:rPr lang="en-US" dirty="0"/>
              <a:t>And each participant will only use one encoding (bar, pie, or line) which makes encoding a between subjects factor. </a:t>
            </a:r>
          </a:p>
        </p:txBody>
      </p:sp>
    </p:spTree>
    <p:extLst>
      <p:ext uri="{BB962C8B-B14F-4D97-AF65-F5344CB8AC3E}">
        <p14:creationId xmlns:p14="http://schemas.microsoft.com/office/powerpoint/2010/main" val="207368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talked about setting up experiments, let’s talk about statistical analysis, or in other words, quantitative analysis. </a:t>
            </a:r>
          </a:p>
          <a:p>
            <a:r>
              <a:rPr lang="en-US" dirty="0"/>
              <a:t>&lt;read&gt; </a:t>
            </a:r>
          </a:p>
          <a:p>
            <a:r>
              <a:rPr lang="en-US" dirty="0"/>
              <a:t>So, given an experiment, how do we select the appropriate analysis? </a:t>
            </a:r>
          </a:p>
        </p:txBody>
      </p:sp>
    </p:spTree>
    <p:extLst>
      <p:ext uri="{BB962C8B-B14F-4D97-AF65-F5344CB8AC3E}">
        <p14:creationId xmlns:p14="http://schemas.microsoft.com/office/powerpoint/2010/main" val="320666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Selecting the appropriate analysis starts with a research question that then gets translated into something called a null hypothesis. </a:t>
            </a:r>
          </a:p>
          <a:p>
            <a:r>
              <a:rPr lang="en-US" dirty="0"/>
              <a:t>&lt;read&gt; </a:t>
            </a:r>
          </a:p>
          <a:p>
            <a:r>
              <a:rPr lang="en-US" dirty="0"/>
              <a:t>&lt;next&gt; </a:t>
            </a:r>
          </a:p>
        </p:txBody>
      </p:sp>
    </p:spTree>
    <p:extLst>
      <p:ext uri="{BB962C8B-B14F-4D97-AF65-F5344CB8AC3E}">
        <p14:creationId xmlns:p14="http://schemas.microsoft.com/office/powerpoint/2010/main" val="350946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null hypothesis are the hypothesis that nothing new or interesting is happening, alternative hypotheses are the opposite, or in other words what is true if the null hypothesis is false.</a:t>
            </a:r>
          </a:p>
          <a:p>
            <a:r>
              <a:rPr lang="en-US" dirty="0"/>
              <a:t>For example, given this research question what would the null and alternative hypotheses be?  </a:t>
            </a:r>
          </a:p>
        </p:txBody>
      </p:sp>
    </p:spTree>
    <p:extLst>
      <p:ext uri="{BB962C8B-B14F-4D97-AF65-F5344CB8AC3E}">
        <p14:creationId xmlns:p14="http://schemas.microsoft.com/office/powerpoint/2010/main" val="1441814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null hypothesis would be that there is no difference between V1 and V2, and the alternative would be that there is a difference. </a:t>
            </a:r>
          </a:p>
          <a:p>
            <a:r>
              <a:rPr lang="en-US" dirty="0"/>
              <a:t>&lt;next&gt; </a:t>
            </a:r>
          </a:p>
        </p:txBody>
      </p:sp>
    </p:spTree>
    <p:extLst>
      <p:ext uri="{BB962C8B-B14F-4D97-AF65-F5344CB8AC3E}">
        <p14:creationId xmlns:p14="http://schemas.microsoft.com/office/powerpoint/2010/main" val="351839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we’re curious to know not just if there is a difference, but the direction of that difference. In those cases we would have different alternative hypotheses, which would result in something called a one-tailed test instead of a 2 tailed test. </a:t>
            </a:r>
          </a:p>
        </p:txBody>
      </p:sp>
    </p:spTree>
    <p:extLst>
      <p:ext uri="{BB962C8B-B14F-4D97-AF65-F5344CB8AC3E}">
        <p14:creationId xmlns:p14="http://schemas.microsoft.com/office/powerpoint/2010/main" val="1506604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thing I want to point out is that our hypotheses include what groups or conditions are included in our experiment, and the metric or response variable that we want to compare across those groups. </a:t>
            </a:r>
          </a:p>
        </p:txBody>
      </p:sp>
    </p:spTree>
    <p:extLst>
      <p:ext uri="{BB962C8B-B14F-4D97-AF65-F5344CB8AC3E}">
        <p14:creationId xmlns:p14="http://schemas.microsoft.com/office/powerpoint/2010/main" val="363494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focused specifically on the first 5. Let’s recap what we covered. </a:t>
            </a:r>
          </a:p>
        </p:txBody>
      </p:sp>
    </p:spTree>
    <p:extLst>
      <p:ext uri="{BB962C8B-B14F-4D97-AF65-F5344CB8AC3E}">
        <p14:creationId xmlns:p14="http://schemas.microsoft.com/office/powerpoint/2010/main" val="347562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most statistical tests do is compare 1 or more distributions of data to assess whether those two distributions are significantly different or not. </a:t>
            </a:r>
          </a:p>
          <a:p>
            <a:r>
              <a:rPr lang="en-US" dirty="0"/>
              <a:t>In other words, they look collectively at the outcomes from each condition of an experiment an determine whether the collective outcome given one condition is significantly different than the outcome given another. </a:t>
            </a:r>
          </a:p>
          <a:p>
            <a:r>
              <a:rPr lang="en-US" dirty="0"/>
              <a:t>&lt;next&gt; </a:t>
            </a:r>
          </a:p>
        </p:txBody>
      </p:sp>
    </p:spTree>
    <p:extLst>
      <p:ext uri="{BB962C8B-B14F-4D97-AF65-F5344CB8AC3E}">
        <p14:creationId xmlns:p14="http://schemas.microsoft.com/office/powerpoint/2010/main" val="3718755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are working with normal data, which is what is shown here, the way we determine if one set of outcomes differs from another is to consider means and variance. </a:t>
            </a:r>
          </a:p>
          <a:p>
            <a:r>
              <a:rPr lang="en-US" dirty="0"/>
              <a:t>In other words, to consider the difference between average values in each group and the amount of overlapping values between each group. </a:t>
            </a:r>
          </a:p>
          <a:p>
            <a:r>
              <a:rPr lang="en-US" dirty="0"/>
              <a:t>These values are represented by a test statistic. </a:t>
            </a:r>
          </a:p>
          <a:p>
            <a:r>
              <a:rPr lang="en-US" dirty="0"/>
              <a:t>&lt;next&gt; </a:t>
            </a:r>
          </a:p>
        </p:txBody>
      </p:sp>
    </p:spTree>
    <p:extLst>
      <p:ext uri="{BB962C8B-B14F-4D97-AF65-F5344CB8AC3E}">
        <p14:creationId xmlns:p14="http://schemas.microsoft.com/office/powerpoint/2010/main" val="1275629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test statistic, we check to see how likely we are to see that test statistic due to chance. If we are less than 5% likely to see that statistic due to chance, we assume we are seeing it because of whatever we were testing between conditions. </a:t>
            </a:r>
          </a:p>
          <a:p>
            <a:r>
              <a:rPr lang="en-US" dirty="0"/>
              <a:t>If this happens, we say we “reject our null hypothesis”. In other words, we reject the statement that there is no difference between our test conditions. </a:t>
            </a:r>
          </a:p>
          <a:p>
            <a:r>
              <a:rPr lang="en-US" dirty="0"/>
              <a:t>If our test statistic is not unusual then we say we “fail to reject our null hypothesis”. In other words, we don’t reject the statement that there is no difference between our test conditions. </a:t>
            </a:r>
          </a:p>
        </p:txBody>
      </p:sp>
    </p:spTree>
    <p:extLst>
      <p:ext uri="{BB962C8B-B14F-4D97-AF65-F5344CB8AC3E}">
        <p14:creationId xmlns:p14="http://schemas.microsoft.com/office/powerpoint/2010/main" val="579468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test statistic, we check to see how likely we are to see that test statistic due to chance. If we are less than 5% likely to see that statistic due to chance, we assume we are seeing it because of whatever we were testing between conditions. </a:t>
            </a:r>
          </a:p>
          <a:p>
            <a:r>
              <a:rPr lang="en-US" dirty="0"/>
              <a:t>If this happens, we say we “reject our null hypothesis”. In other words, we reject the statement that there is no difference between our test conditions. </a:t>
            </a:r>
          </a:p>
          <a:p>
            <a:r>
              <a:rPr lang="en-US" dirty="0"/>
              <a:t>If our test statistic is not unusual then we say we “fail to reject our null hypothesis”. In other words, we don’t reject the statement that there is no difference between our test conditions. </a:t>
            </a:r>
          </a:p>
        </p:txBody>
      </p:sp>
    </p:spTree>
    <p:extLst>
      <p:ext uri="{BB962C8B-B14F-4D97-AF65-F5344CB8AC3E}">
        <p14:creationId xmlns:p14="http://schemas.microsoft.com/office/powerpoint/2010/main" val="1527309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As a final note, there are a lot of different statistical tests that can be used for quantitative analysis. The appropriate test to use depends on your data and your experimental design. </a:t>
            </a:r>
          </a:p>
          <a:p>
            <a:pPr marL="0" marR="0" lvl="0" indent="0" defTabSz="825500" eaLnBrk="1" fontAlgn="auto" latinLnBrk="0" hangingPunct="1">
              <a:lnSpc>
                <a:spcPct val="100000"/>
              </a:lnSpc>
              <a:spcBef>
                <a:spcPts val="0"/>
              </a:spcBef>
              <a:spcAft>
                <a:spcPts val="0"/>
              </a:spcAft>
              <a:buClrTx/>
              <a:buSzTx/>
              <a:buFontTx/>
              <a:buNone/>
              <a:tabLst/>
              <a:defRPr/>
            </a:pPr>
            <a:r>
              <a:rPr lang="en-US" dirty="0"/>
              <a:t>For example the images I showed comparting two normal groups of data was a t-test. If my data were not normally distributed I would have had to use a different test, or if I had. More than 2 experimental groups I would have had to use a different test. </a:t>
            </a:r>
          </a:p>
          <a:p>
            <a:pPr marL="0" marR="0" lvl="0" indent="0" defTabSz="825500" eaLnBrk="1" fontAlgn="auto" latinLnBrk="0" hangingPunct="1">
              <a:lnSpc>
                <a:spcPct val="100000"/>
              </a:lnSpc>
              <a:spcBef>
                <a:spcPts val="0"/>
              </a:spcBef>
              <a:spcAft>
                <a:spcPts val="0"/>
              </a:spcAft>
              <a:buClrTx/>
              <a:buSzTx/>
              <a:buFontTx/>
              <a:buNone/>
              <a:tabLst/>
              <a:defRPr/>
            </a:pPr>
            <a:r>
              <a:rPr lang="en-US" dirty="0"/>
              <a:t>&lt;next&gt; </a:t>
            </a:r>
          </a:p>
          <a:p>
            <a:endParaRPr lang="en-US" dirty="0"/>
          </a:p>
        </p:txBody>
      </p:sp>
    </p:spTree>
    <p:extLst>
      <p:ext uri="{BB962C8B-B14F-4D97-AF65-F5344CB8AC3E}">
        <p14:creationId xmlns:p14="http://schemas.microsoft.com/office/powerpoint/2010/main" val="1076294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this is to say when you are trying to pick the appropriate statistical tests for an experiment, google is your friend. Try searching for what test you need for comparing more than two between subject groups. Or what test you need to compare two groups when your data is not normal. </a:t>
            </a:r>
          </a:p>
          <a:p>
            <a:r>
              <a:rPr lang="en-US" dirty="0"/>
              <a:t>And remember, whatever test you end up choosing, the first step of testing is always to ensure your data meets the assumptions of the test. For example normality. </a:t>
            </a:r>
          </a:p>
        </p:txBody>
      </p:sp>
    </p:spTree>
    <p:extLst>
      <p:ext uri="{BB962C8B-B14F-4D97-AF65-F5344CB8AC3E}">
        <p14:creationId xmlns:p14="http://schemas.microsoft.com/office/powerpoint/2010/main" val="259887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respect to identifying the goal of an evaluation, we talked about </a:t>
            </a:r>
            <a:r>
              <a:rPr lang="en-US" dirty="0" err="1"/>
              <a:t>Munzner’s</a:t>
            </a:r>
            <a:r>
              <a:rPr lang="en-US" dirty="0"/>
              <a:t> Nested Model for visualization design and evaluation. </a:t>
            </a:r>
          </a:p>
          <a:p>
            <a:r>
              <a:rPr lang="en-US" dirty="0"/>
              <a:t>This pipeline breaks the design of visualization tools into a series of nested steps which include identifying the domain problem that the visualization will address, performing data and task abstraction, designing a visual idiom, and implementing the visualization tool. </a:t>
            </a:r>
          </a:p>
          <a:p>
            <a:r>
              <a:rPr lang="en-US" dirty="0"/>
              <a:t>Last time we talked about different examples of mistakes (or as </a:t>
            </a:r>
            <a:r>
              <a:rPr lang="en-US" dirty="0" err="1"/>
              <a:t>Munzner</a:t>
            </a:r>
            <a:r>
              <a:rPr lang="en-US" dirty="0"/>
              <a:t> says, threats to validity) that can occur at each of these steps in the design process. </a:t>
            </a:r>
          </a:p>
          <a:p>
            <a:r>
              <a:rPr lang="en-US" dirty="0"/>
              <a:t>&lt;read example on slide&gt; </a:t>
            </a:r>
          </a:p>
          <a:p>
            <a:r>
              <a:rPr lang="en-US" dirty="0"/>
              <a:t>Finally, we talked about how to can scope our evaluations by deciding which specific step or steps we want to validate, and designing an evaluation accordingly. </a:t>
            </a:r>
          </a:p>
        </p:txBody>
      </p:sp>
    </p:spTree>
    <p:extLst>
      <p:ext uri="{BB962C8B-B14F-4D97-AF65-F5344CB8AC3E}">
        <p14:creationId xmlns:p14="http://schemas.microsoft.com/office/powerpoint/2010/main" val="326619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time we also talked about different methods of evaluation, and who we ask to participate in our evaluations.</a:t>
            </a:r>
          </a:p>
          <a:p>
            <a:r>
              <a:rPr lang="en-US" dirty="0"/>
              <a:t>Specifically, we looked at two different categories of evaluation: theoretical / simulation based and human subject experiments. </a:t>
            </a:r>
          </a:p>
          <a:p>
            <a:r>
              <a:rPr lang="en-US" dirty="0"/>
              <a:t>&lt;recap slide&gt; </a:t>
            </a:r>
          </a:p>
          <a:p>
            <a:r>
              <a:rPr lang="en-US" dirty="0"/>
              <a:t>We also talked about choosing participants appropriately for human subject experiments, which should be done with respect to the main goal of the experiment.  </a:t>
            </a:r>
          </a:p>
          <a:p>
            <a:endParaRPr lang="en-US" dirty="0"/>
          </a:p>
        </p:txBody>
      </p:sp>
    </p:spTree>
    <p:extLst>
      <p:ext uri="{BB962C8B-B14F-4D97-AF65-F5344CB8AC3E}">
        <p14:creationId xmlns:p14="http://schemas.microsoft.com/office/powerpoint/2010/main" val="390152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time we also talked about different methods of evaluation, and who we ask to participate in our evaluations.</a:t>
            </a:r>
          </a:p>
          <a:p>
            <a:r>
              <a:rPr lang="en-US" dirty="0"/>
              <a:t>Specifically, we looked at two different categories of evaluation: theoretical / simulation based and human subject experiments. </a:t>
            </a:r>
          </a:p>
          <a:p>
            <a:r>
              <a:rPr lang="en-US" dirty="0"/>
              <a:t>&lt;recap slide&gt; </a:t>
            </a:r>
          </a:p>
          <a:p>
            <a:r>
              <a:rPr lang="en-US" dirty="0"/>
              <a:t>We also talked about choosing participants appropriately for human subject experiments, which should be done with respect to the main goal of the experiment.  </a:t>
            </a:r>
          </a:p>
          <a:p>
            <a:endParaRPr lang="en-US" dirty="0"/>
          </a:p>
        </p:txBody>
      </p:sp>
    </p:spTree>
    <p:extLst>
      <p:ext uri="{BB962C8B-B14F-4D97-AF65-F5344CB8AC3E}">
        <p14:creationId xmlns:p14="http://schemas.microsoft.com/office/powerpoint/2010/main" val="1815454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piece we talked about last time was choosing tasks and metrics for evaluations. </a:t>
            </a:r>
          </a:p>
          <a:p>
            <a:r>
              <a:rPr lang="en-US" dirty="0"/>
              <a:t>Similar to choosing a method and participants, we discussed how the tasks we ask participants to perform and the metrics we collect are dependent on the overarching goal of our evaluation. </a:t>
            </a:r>
          </a:p>
          <a:p>
            <a:r>
              <a:rPr lang="en-US" dirty="0"/>
              <a:t>For example, if we’re testing how well we designed our visual idiom, we’ll likely want to have our participants perform a specific task with a ground truth solution we can compare against to judge speed and accuracy. </a:t>
            </a:r>
          </a:p>
          <a:p>
            <a:r>
              <a:rPr lang="en-US" dirty="0"/>
              <a:t>On the other hand, if we’re trying to evaluate how well we understood a domain problem, then we’ll likely want to do an observational study of participants using our tool and see how often and in what ways it is used.   </a:t>
            </a:r>
          </a:p>
        </p:txBody>
      </p:sp>
    </p:spTree>
    <p:extLst>
      <p:ext uri="{BB962C8B-B14F-4D97-AF65-F5344CB8AC3E}">
        <p14:creationId xmlns:p14="http://schemas.microsoft.com/office/powerpoint/2010/main" val="262016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piece we talked about last time was choosing tasks and metrics for evaluations. </a:t>
            </a:r>
          </a:p>
          <a:p>
            <a:r>
              <a:rPr lang="en-US" dirty="0"/>
              <a:t>Similar to choosing a method and participants, we discussed how the tasks we ask participants to perform and the metrics we collect are dependent on the overarching goal of our evaluation. </a:t>
            </a:r>
          </a:p>
          <a:p>
            <a:r>
              <a:rPr lang="en-US" dirty="0"/>
              <a:t>For example, if we’re testing how well we designed our visual idiom, we’ll likely want to have our participants perform a specific task with a ground truth solution we can compare against to judge speed and accuracy. </a:t>
            </a:r>
          </a:p>
          <a:p>
            <a:r>
              <a:rPr lang="en-US" dirty="0"/>
              <a:t>On the other hand, if we’re trying to evaluate how well we understood a domain problem, then we’ll likely want to do an observational study of participants using our tool and see how often and in what ways it is used.   </a:t>
            </a:r>
          </a:p>
        </p:txBody>
      </p:sp>
    </p:spTree>
    <p:extLst>
      <p:ext uri="{BB962C8B-B14F-4D97-AF65-F5344CB8AC3E}">
        <p14:creationId xmlns:p14="http://schemas.microsoft.com/office/powerpoint/2010/main" val="1417989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piece to designing an evaluation is determining an analysis approach. That’s what we’re going to focus on today. </a:t>
            </a:r>
          </a:p>
        </p:txBody>
      </p:sp>
    </p:spTree>
    <p:extLst>
      <p:ext uri="{BB962C8B-B14F-4D97-AF65-F5344CB8AC3E}">
        <p14:creationId xmlns:p14="http://schemas.microsoft.com/office/powerpoint/2010/main" val="432214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2.xml"/><Relationship Id="rId4"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012506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075154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1219200" y="3352800"/>
            <a:ext cx="21945600" cy="9144000"/>
          </a:xfrm>
        </p:spPr>
        <p:txBody>
          <a:bodyPr>
            <a:normAutofit/>
          </a:bodyPr>
          <a:lstStyle>
            <a:lvl1pPr>
              <a:defRPr sz="5600"/>
            </a:lvl1pPr>
            <a:lvl2pPr>
              <a:defRPr sz="4800"/>
            </a:lvl2pPr>
            <a:lvl3pPr>
              <a:defRPr sz="4000"/>
            </a:lvl3pPr>
            <a:lvl4pPr>
              <a:defRPr sz="3600"/>
            </a:lvl4pPr>
            <a:lvl5pPr>
              <a:defRPr sz="32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5" name="Straight Connector 14"/>
          <p:cNvSpPr>
            <a:spLocks noChangeShapeType="1"/>
          </p:cNvSpPr>
          <p:nvPr>
            <p:custDataLst>
              <p:tags r:id="rId2"/>
            </p:custDataLst>
          </p:nvPr>
        </p:nvSpPr>
        <p:spPr bwMode="auto">
          <a:xfrm>
            <a:off x="1219200" y="12649200"/>
            <a:ext cx="21945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182880" tIns="91440" rIns="182880" bIns="91440" anchor="t" compatLnSpc="1"/>
          <a:lstStyle/>
          <a:p>
            <a:endParaRPr kumimoji="0" lang="en-US" sz="11200"/>
          </a:p>
        </p:txBody>
      </p:sp>
      <p:sp>
        <p:nvSpPr>
          <p:cNvPr id="16" name="Footer Placeholder 5"/>
          <p:cNvSpPr>
            <a:spLocks noGrp="1"/>
          </p:cNvSpPr>
          <p:nvPr>
            <p:ph type="ftr" sz="quarter" idx="3"/>
            <p:custDataLst>
              <p:tags r:id="rId3"/>
            </p:custDataLst>
          </p:nvPr>
        </p:nvSpPr>
        <p:spPr>
          <a:xfrm>
            <a:off x="5689600" y="12801601"/>
            <a:ext cx="14020800" cy="642622"/>
          </a:xfrm>
          <a:prstGeom prst="rect">
            <a:avLst/>
          </a:prstGeom>
          <a:noFill/>
        </p:spPr>
        <p:txBody>
          <a:bodyPr/>
          <a:lstStyle>
            <a:lvl1pPr algn="l">
              <a:defRPr sz="2800">
                <a:solidFill>
                  <a:schemeClr val="tx1"/>
                </a:solidFill>
              </a:defRPr>
            </a:lvl1pPr>
          </a:lstStyle>
          <a:p>
            <a:r>
              <a:rPr lang="en-US" dirty="0"/>
              <a:t>Introduction</a:t>
            </a:r>
          </a:p>
        </p:txBody>
      </p:sp>
      <p:sp>
        <p:nvSpPr>
          <p:cNvPr id="11" name="Title 10"/>
          <p:cNvSpPr>
            <a:spLocks noGrp="1"/>
          </p:cNvSpPr>
          <p:nvPr>
            <p:ph type="title"/>
            <p:custDataLst>
              <p:tags r:id="rId4"/>
            </p:custDataLst>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541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80" r:id="rId4"/>
    <p:sldLayoutId id="2147483881" r:id="rId5"/>
    <p:sldLayoutId id="2147483882" r:id="rId6"/>
    <p:sldLayoutId id="2147483883" r:id="rId7"/>
    <p:sldLayoutId id="2147483884" r:id="rId8"/>
    <p:sldLayoutId id="2147483885" r:id="rId9"/>
    <p:sldLayoutId id="2147483890" r:id="rId10"/>
    <p:sldLayoutId id="2147483891" r:id="rId11"/>
    <p:sldLayoutId id="2147483892" r:id="rId12"/>
    <p:sldLayoutId id="2147483894" r:id="rId13"/>
    <p:sldLayoutId id="2147483911" r:id="rId14"/>
    <p:sldLayoutId id="2147483912"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1.xml"/><Relationship Id="rId7" Type="http://schemas.openxmlformats.org/officeDocument/2006/relationships/hyperlink" Target="https://ieeexplore.ieee.org/stamp/stamp.jsp?arnumber=7539638" TargetMode="Externa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notesSlide" Target="../notesSlides/notesSlide17.xml"/><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yatani.jp/teaching/doku.php?id=hcistats:star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yatani.jp/teaching/doku.php?id=hcistats:star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14</a:t>
            </a:r>
            <a:r>
              <a:rPr dirty="0"/>
              <a:t>: </a:t>
            </a:r>
            <a:r>
              <a:rPr lang="en-US" dirty="0"/>
              <a:t>Evaluation Analysis</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2022</a:t>
            </a:r>
            <a:endParaRPr dirty="0"/>
          </a:p>
          <a:p>
            <a:pPr>
              <a:spcBef>
                <a:spcPts val="600"/>
              </a:spcBef>
              <a:defRPr i="1"/>
            </a:pPr>
            <a:r>
              <a:rPr dirty="0"/>
              <a:t>Prof. </a:t>
            </a:r>
            <a:r>
              <a:rPr lang="en-US" dirty="0"/>
              <a:t>Ab </a:t>
            </a:r>
            <a:r>
              <a:rPr lang="en-US" dirty="0" err="1"/>
              <a:t>Mosca</a:t>
            </a:r>
            <a:r>
              <a:rPr lang="en-US" dirty="0"/>
              <a:t> (they/them) </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Remco Chang,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a:t>
            </a:fld>
            <a:endParaRPr/>
          </a:p>
        </p:txBody>
      </p:sp>
      <p:sp>
        <p:nvSpPr>
          <p:cNvPr id="11" name="Title 2">
            <a:extLst>
              <a:ext uri="{FF2B5EF4-FFF2-40B4-BE49-F238E27FC236}">
                <a16:creationId xmlns:a16="http://schemas.microsoft.com/office/drawing/2014/main" id="{CB153D0D-22FC-0C41-AAE9-EF88301D803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Tasks</a:t>
            </a:r>
          </a:p>
        </p:txBody>
      </p:sp>
      <p:sp>
        <p:nvSpPr>
          <p:cNvPr id="9" name="Content Placeholder 1">
            <a:extLst>
              <a:ext uri="{FF2B5EF4-FFF2-40B4-BE49-F238E27FC236}">
                <a16:creationId xmlns:a16="http://schemas.microsoft.com/office/drawing/2014/main" id="{102CD3DB-43A5-184C-9FC0-DE45AD3B16BF}"/>
              </a:ext>
            </a:extLst>
          </p:cNvPr>
          <p:cNvSpPr txBox="1">
            <a:spLocks/>
          </p:cNvSpPr>
          <p:nvPr/>
        </p:nvSpPr>
        <p:spPr>
          <a:xfrm>
            <a:off x="588817" y="3940462"/>
            <a:ext cx="12240492"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Tasks depend on goal</a:t>
            </a:r>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DFAB665F-6B29-9147-B688-A60A75E8AD1C}"/>
              </a:ext>
            </a:extLst>
          </p:cNvPr>
          <p:cNvSpPr/>
          <p:nvPr/>
        </p:nvSpPr>
        <p:spPr>
          <a:xfrm>
            <a:off x="12829309" y="5322613"/>
            <a:ext cx="11222983" cy="6179962"/>
          </a:xfrm>
          <a:prstGeom prst="rect">
            <a:avLst/>
          </a:prstGeom>
        </p:spPr>
        <p:txBody>
          <a:bodyPr wrap="square">
            <a:spAutoFit/>
          </a:bodyPr>
          <a:lstStyle/>
          <a:p>
            <a:pPr marL="685800" indent="-685800" algn="l">
              <a:lnSpc>
                <a:spcPct val="150000"/>
              </a:lnSpc>
              <a:buFontTx/>
              <a:buChar char="-"/>
            </a:pPr>
            <a:r>
              <a:rPr lang="en-US" sz="5400" dirty="0"/>
              <a:t>Typical workflow</a:t>
            </a:r>
          </a:p>
          <a:p>
            <a:pPr marL="685800" indent="-685800" algn="l">
              <a:lnSpc>
                <a:spcPct val="150000"/>
              </a:lnSpc>
              <a:buFontTx/>
              <a:buChar char="-"/>
            </a:pPr>
            <a:r>
              <a:rPr lang="en-US" sz="5400" dirty="0"/>
              <a:t>Find something interesting</a:t>
            </a:r>
          </a:p>
          <a:p>
            <a:pPr marL="685800" indent="-685800" algn="l">
              <a:lnSpc>
                <a:spcPct val="150000"/>
              </a:lnSpc>
              <a:buFontTx/>
              <a:buChar char="-"/>
            </a:pPr>
            <a:r>
              <a:rPr lang="en-US" sz="5400" dirty="0"/>
              <a:t>Find outliers</a:t>
            </a:r>
          </a:p>
          <a:p>
            <a:pPr marL="685800" indent="-685800" algn="l">
              <a:lnSpc>
                <a:spcPct val="150000"/>
              </a:lnSpc>
              <a:buFontTx/>
              <a:buChar char="-"/>
            </a:pPr>
            <a:r>
              <a:rPr lang="en-US" sz="5400" dirty="0"/>
              <a:t>Report difference between X and Y</a:t>
            </a:r>
          </a:p>
          <a:p>
            <a:pPr marL="685800" indent="-685800" algn="l">
              <a:lnSpc>
                <a:spcPct val="150000"/>
              </a:lnSpc>
              <a:buFontTx/>
              <a:buChar char="-"/>
            </a:pPr>
            <a:r>
              <a:rPr lang="en-US" sz="5400" dirty="0"/>
              <a:t>Find/explain trend(s)</a:t>
            </a:r>
          </a:p>
        </p:txBody>
      </p:sp>
      <p:pic>
        <p:nvPicPr>
          <p:cNvPr id="8" name="Picture 7" descr="Graphical user interface&#10;&#10;Description automatically generated with low confidence">
            <a:extLst>
              <a:ext uri="{FF2B5EF4-FFF2-40B4-BE49-F238E27FC236}">
                <a16:creationId xmlns:a16="http://schemas.microsoft.com/office/drawing/2014/main" id="{B975F7C8-2102-0C4E-A8BD-BB7914782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35" y="4913009"/>
            <a:ext cx="11859715" cy="7578518"/>
          </a:xfrm>
          <a:prstGeom prst="rect">
            <a:avLst/>
          </a:prstGeom>
        </p:spPr>
      </p:pic>
    </p:spTree>
    <p:extLst>
      <p:ext uri="{BB962C8B-B14F-4D97-AF65-F5344CB8AC3E}">
        <p14:creationId xmlns:p14="http://schemas.microsoft.com/office/powerpoint/2010/main" val="72557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11</a:t>
            </a:fld>
            <a:endParaRPr/>
          </a:p>
        </p:txBody>
      </p:sp>
      <p:sp>
        <p:nvSpPr>
          <p:cNvPr id="11" name="Title 2">
            <a:extLst>
              <a:ext uri="{FF2B5EF4-FFF2-40B4-BE49-F238E27FC236}">
                <a16:creationId xmlns:a16="http://schemas.microsoft.com/office/drawing/2014/main" id="{CB153D0D-22FC-0C41-AAE9-EF88301D803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Metrics</a:t>
            </a:r>
          </a:p>
        </p:txBody>
      </p:sp>
      <p:sp>
        <p:nvSpPr>
          <p:cNvPr id="9" name="Content Placeholder 1">
            <a:extLst>
              <a:ext uri="{FF2B5EF4-FFF2-40B4-BE49-F238E27FC236}">
                <a16:creationId xmlns:a16="http://schemas.microsoft.com/office/drawing/2014/main" id="{102CD3DB-43A5-184C-9FC0-DE45AD3B16BF}"/>
              </a:ext>
            </a:extLst>
          </p:cNvPr>
          <p:cNvSpPr txBox="1">
            <a:spLocks/>
          </p:cNvSpPr>
          <p:nvPr/>
        </p:nvSpPr>
        <p:spPr>
          <a:xfrm>
            <a:off x="588817" y="3940462"/>
            <a:ext cx="12240492"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Metrics depend on goal and task</a:t>
            </a:r>
            <a:endParaRPr lang="en-US" sz="4800" b="1" dirty="0"/>
          </a:p>
          <a:p>
            <a:pPr marL="685800" indent="-685800"/>
            <a:r>
              <a:rPr lang="en-US" sz="4800" b="1" dirty="0"/>
              <a:t>Common metric choices include:</a:t>
            </a:r>
            <a:endParaRPr lang="en-US" sz="3600" b="1" dirty="0"/>
          </a:p>
          <a:p>
            <a:pPr marL="444500" lvl="2" indent="0">
              <a:spcBef>
                <a:spcPts val="0"/>
              </a:spcBef>
              <a:buNone/>
            </a:pPr>
            <a:r>
              <a:rPr lang="en-US" sz="4800" dirty="0"/>
              <a:t>- Speed</a:t>
            </a:r>
          </a:p>
          <a:p>
            <a:pPr marL="444500" lvl="2" indent="0">
              <a:spcBef>
                <a:spcPts val="0"/>
              </a:spcBef>
              <a:buNone/>
            </a:pPr>
            <a:r>
              <a:rPr lang="en-US" sz="4800" dirty="0"/>
              <a:t>- Accuracy</a:t>
            </a:r>
          </a:p>
          <a:p>
            <a:pPr marL="444500" lvl="2" indent="0">
              <a:spcBef>
                <a:spcPts val="0"/>
              </a:spcBef>
              <a:buNone/>
            </a:pPr>
            <a:r>
              <a:rPr lang="en-US" sz="4800" dirty="0"/>
              <a:t>- Quality of finding</a:t>
            </a:r>
          </a:p>
          <a:p>
            <a:pPr marL="444500" lvl="2" indent="0">
              <a:spcBef>
                <a:spcPts val="0"/>
              </a:spcBef>
              <a:buNone/>
            </a:pPr>
            <a:r>
              <a:rPr lang="en-US" sz="4800" dirty="0"/>
              <a:t>- Satisfaction</a:t>
            </a:r>
          </a:p>
          <a:p>
            <a:pPr marL="444500" lvl="2" indent="0">
              <a:spcBef>
                <a:spcPts val="0"/>
              </a:spcBef>
              <a:buNone/>
            </a:pPr>
            <a:r>
              <a:rPr lang="en-US" sz="4800" dirty="0"/>
              <a:t>- Recall/Memorability</a:t>
            </a:r>
          </a:p>
          <a:p>
            <a:pPr marL="444500" lvl="2" indent="0">
              <a:spcBef>
                <a:spcPts val="0"/>
              </a:spcBef>
              <a:buNone/>
            </a:pPr>
            <a:r>
              <a:rPr lang="en-US" sz="4800" dirty="0"/>
              <a:t>- Requiring help</a:t>
            </a:r>
          </a:p>
          <a:p>
            <a:pPr marL="444500" lvl="2" indent="0">
              <a:spcBef>
                <a:spcPts val="0"/>
              </a:spcBef>
              <a:buNone/>
            </a:pPr>
            <a:r>
              <a:rPr lang="en-US" sz="4800" dirty="0"/>
              <a:t>- Completeness and Thoroughness of Analysis</a:t>
            </a:r>
          </a:p>
          <a:p>
            <a:pPr marL="444500" lvl="2" indent="0">
              <a:spcBef>
                <a:spcPts val="0"/>
              </a:spcBef>
              <a:buNone/>
            </a:pPr>
            <a:r>
              <a:rPr lang="en-US" sz="4800" dirty="0"/>
              <a:t>- False Positives and False Negatives</a:t>
            </a:r>
          </a:p>
          <a:p>
            <a:pPr marL="444500" lvl="2" indent="0">
              <a:spcBef>
                <a:spcPts val="0"/>
              </a:spcBef>
              <a:buNone/>
            </a:pPr>
            <a:r>
              <a:rPr lang="en-US" sz="4800" dirty="0"/>
              <a:t>- </a:t>
            </a:r>
            <a:r>
              <a:rPr lang="en-US" sz="4800" dirty="0" err="1"/>
              <a:t>Immersiveness</a:t>
            </a:r>
            <a:endParaRPr lang="en-US" sz="4800" dirty="0"/>
          </a:p>
          <a:p>
            <a:pPr indent="0">
              <a:buNone/>
            </a:pPr>
            <a:endParaRPr lang="en-US" sz="4800" b="1" dirty="0"/>
          </a:p>
        </p:txBody>
      </p:sp>
      <p:sp>
        <p:nvSpPr>
          <p:cNvPr id="2" name="Rectangle 1">
            <a:extLst>
              <a:ext uri="{FF2B5EF4-FFF2-40B4-BE49-F238E27FC236}">
                <a16:creationId xmlns:a16="http://schemas.microsoft.com/office/drawing/2014/main" id="{DFAB665F-6B29-9147-B688-A60A75E8AD1C}"/>
              </a:ext>
            </a:extLst>
          </p:cNvPr>
          <p:cNvSpPr/>
          <p:nvPr/>
        </p:nvSpPr>
        <p:spPr>
          <a:xfrm>
            <a:off x="12829309" y="5411772"/>
            <a:ext cx="12192000" cy="6001643"/>
          </a:xfrm>
          <a:prstGeom prst="rect">
            <a:avLst/>
          </a:prstGeom>
        </p:spPr>
        <p:txBody>
          <a:bodyPr>
            <a:spAutoFit/>
          </a:bodyPr>
          <a:lstStyle/>
          <a:p>
            <a:pPr algn="l"/>
            <a:r>
              <a:rPr lang="en-US" sz="4800" dirty="0"/>
              <a:t>- Deviation from optimality</a:t>
            </a:r>
          </a:p>
          <a:p>
            <a:pPr algn="l"/>
            <a:r>
              <a:rPr lang="en-US" sz="4800" dirty="0"/>
              <a:t>- Information accessed</a:t>
            </a:r>
          </a:p>
          <a:p>
            <a:pPr algn="l"/>
            <a:r>
              <a:rPr lang="en-US" sz="4800" dirty="0"/>
              <a:t>- Use frequency</a:t>
            </a:r>
          </a:p>
          <a:p>
            <a:pPr lvl="1" algn="l"/>
            <a:r>
              <a:rPr lang="en-US" sz="4800" dirty="0">
                <a:sym typeface="Wingdings" pitchFamily="2" charset="2"/>
              </a:rPr>
              <a:t>	 H</a:t>
            </a:r>
            <a:r>
              <a:rPr lang="en-US" sz="4800" dirty="0"/>
              <a:t>ow often do users use this tool?</a:t>
            </a:r>
          </a:p>
          <a:p>
            <a:pPr algn="l"/>
            <a:r>
              <a:rPr lang="en-US" sz="4800" dirty="0"/>
              <a:t>- Effort / Ease of Use</a:t>
            </a:r>
          </a:p>
          <a:p>
            <a:pPr lvl="1" algn="l"/>
            <a:r>
              <a:rPr lang="en-US" sz="4800" dirty="0">
                <a:sym typeface="Wingdings" pitchFamily="2" charset="2"/>
              </a:rPr>
              <a:t>	 </a:t>
            </a:r>
            <a:r>
              <a:rPr lang="en-US" sz="4800" dirty="0"/>
              <a:t>Cognitive</a:t>
            </a:r>
          </a:p>
          <a:p>
            <a:pPr lvl="1" algn="l"/>
            <a:r>
              <a:rPr lang="en-US" sz="4800" dirty="0">
                <a:sym typeface="Wingdings" pitchFamily="2" charset="2"/>
              </a:rPr>
              <a:t>	 </a:t>
            </a:r>
            <a:r>
              <a:rPr lang="en-US" sz="4800" dirty="0"/>
              <a:t>Physical (how many clicks did it take)</a:t>
            </a:r>
          </a:p>
          <a:p>
            <a:pPr lvl="1" algn="l"/>
            <a:r>
              <a:rPr lang="en-US" sz="4800" dirty="0">
                <a:sym typeface="Wingdings" pitchFamily="2" charset="2"/>
              </a:rPr>
              <a:t>	 </a:t>
            </a:r>
            <a:r>
              <a:rPr lang="en-US" sz="4800" dirty="0"/>
              <a:t>NASA-TLX</a:t>
            </a:r>
          </a:p>
        </p:txBody>
      </p:sp>
    </p:spTree>
    <p:extLst>
      <p:ext uri="{BB962C8B-B14F-4D97-AF65-F5344CB8AC3E}">
        <p14:creationId xmlns:p14="http://schemas.microsoft.com/office/powerpoint/2010/main" val="2434269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
        <p:nvSpPr>
          <p:cNvPr id="2" name="Frame 1">
            <a:extLst>
              <a:ext uri="{FF2B5EF4-FFF2-40B4-BE49-F238E27FC236}">
                <a16:creationId xmlns:a16="http://schemas.microsoft.com/office/drawing/2014/main" id="{6ACA7077-CE4A-9442-AAB8-13DEFA7F6BF7}"/>
              </a:ext>
            </a:extLst>
          </p:cNvPr>
          <p:cNvSpPr/>
          <p:nvPr/>
        </p:nvSpPr>
        <p:spPr>
          <a:xfrm>
            <a:off x="2078182" y="10945091"/>
            <a:ext cx="12663054" cy="1920240"/>
          </a:xfrm>
          <a:prstGeom prst="frame">
            <a:avLst>
              <a:gd name="adj1" fmla="val 8559"/>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65085052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Analysis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143555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Analysis</a:t>
            </a:r>
          </a:p>
        </p:txBody>
      </p:sp>
      <p:sp>
        <p:nvSpPr>
          <p:cNvPr id="45" name="Content Placeholder 1">
            <a:extLst>
              <a:ext uri="{FF2B5EF4-FFF2-40B4-BE49-F238E27FC236}">
                <a16:creationId xmlns:a16="http://schemas.microsoft.com/office/drawing/2014/main" id="{2616CA16-CAF3-3141-BE89-FE50ECC2A038}"/>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to analyze collected data</a:t>
            </a:r>
          </a:p>
        </p:txBody>
      </p:sp>
      <p:sp>
        <p:nvSpPr>
          <p:cNvPr id="46" name="Frame 45">
            <a:extLst>
              <a:ext uri="{FF2B5EF4-FFF2-40B4-BE49-F238E27FC236}">
                <a16:creationId xmlns:a16="http://schemas.microsoft.com/office/drawing/2014/main" id="{CE2954DD-F3B9-674D-849A-CDD422366C56}"/>
              </a:ext>
            </a:extLst>
          </p:cNvPr>
          <p:cNvSpPr/>
          <p:nvPr/>
        </p:nvSpPr>
        <p:spPr>
          <a:xfrm>
            <a:off x="2200102" y="4968240"/>
            <a:ext cx="12663054" cy="1920240"/>
          </a:xfrm>
          <a:prstGeom prst="frame">
            <a:avLst>
              <a:gd name="adj1" fmla="val 8559"/>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963707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marL="685800" indent="-685800"/>
            <a:r>
              <a:rPr lang="en-US" sz="4800" dirty="0"/>
              <a:t>Inspection or Principled Rationale </a:t>
            </a:r>
          </a:p>
          <a:p>
            <a:pPr marL="685800" indent="-685800"/>
            <a:endParaRPr lang="en-US" sz="4800" dirty="0"/>
          </a:p>
          <a:p>
            <a:pPr indent="0">
              <a:buNone/>
            </a:pPr>
            <a:endParaRPr lang="en-US" sz="4800" dirty="0"/>
          </a:p>
          <a:p>
            <a:pPr marL="685800" indent="-685800"/>
            <a:r>
              <a:rPr lang="en-US" sz="4800" dirty="0"/>
              <a:t>Theoretical Analysis</a:t>
            </a:r>
          </a:p>
          <a:p>
            <a:pPr marL="685800" indent="-685800"/>
            <a:endParaRPr lang="en-US" sz="4800" dirty="0"/>
          </a:p>
          <a:p>
            <a:pPr indent="0">
              <a:buNone/>
            </a:pPr>
            <a:endParaRPr lang="en-US" sz="4800" dirty="0"/>
          </a:p>
          <a:p>
            <a:pPr marL="685800" indent="-685800"/>
            <a:r>
              <a:rPr lang="en-US" sz="4800" dirty="0"/>
              <a:t>Benchmarks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dirty="0"/>
              <a:t>Controlled Experiment</a:t>
            </a:r>
          </a:p>
          <a:p>
            <a:pPr indent="0">
              <a:buNone/>
            </a:pPr>
            <a:endParaRPr lang="en-US" sz="4800" dirty="0"/>
          </a:p>
          <a:p>
            <a:pPr indent="0">
              <a:buNone/>
            </a:pPr>
            <a:endParaRPr lang="en-US" sz="4800" dirty="0"/>
          </a:p>
          <a:p>
            <a:pPr marL="685800" indent="-685800"/>
            <a:r>
              <a:rPr lang="en-US" sz="4800" dirty="0"/>
              <a:t>Observational Study</a:t>
            </a:r>
          </a:p>
          <a:p>
            <a:pPr indent="0">
              <a:buNone/>
            </a:pPr>
            <a:endParaRPr lang="en-US" sz="4800" dirty="0"/>
          </a:p>
          <a:p>
            <a:pPr indent="0">
              <a:buNone/>
            </a:pPr>
            <a:endParaRPr lang="en-US" sz="4800" dirty="0"/>
          </a:p>
          <a:p>
            <a:pPr indent="0">
              <a:buNone/>
            </a:pPr>
            <a:r>
              <a:rPr lang="en-US" sz="4800" dirty="0">
                <a:sym typeface="Wingdings" pitchFamily="2" charset="2"/>
              </a:rPr>
              <a:t> </a:t>
            </a:r>
            <a:r>
              <a:rPr lang="en-US" sz="4800" dirty="0"/>
              <a:t>Field Deployment or Case Studies</a:t>
            </a:r>
          </a:p>
          <a:p>
            <a:pPr indent="0">
              <a:buNone/>
            </a:pPr>
            <a:endParaRPr lang="en-US" sz="4800" dirty="0"/>
          </a:p>
        </p:txBody>
      </p:sp>
    </p:spTree>
    <p:extLst>
      <p:ext uri="{BB962C8B-B14F-4D97-AF65-F5344CB8AC3E}">
        <p14:creationId xmlns:p14="http://schemas.microsoft.com/office/powerpoint/2010/main" val="9786713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6" y="3940462"/>
            <a:ext cx="11603183"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buNone/>
            </a:pPr>
            <a:endParaRPr lang="en-US" sz="4800" b="1" dirty="0"/>
          </a:p>
          <a:p>
            <a:pPr marL="685800" indent="-685800"/>
            <a:r>
              <a:rPr lang="en-US" sz="4800" b="1" dirty="0"/>
              <a:t>Inspection or Principled Rationale</a:t>
            </a:r>
          </a:p>
          <a:p>
            <a:pPr indent="0">
              <a:buNone/>
            </a:pPr>
            <a:r>
              <a:rPr lang="en-US" sz="4800" dirty="0"/>
              <a:t>	</a:t>
            </a:r>
            <a:r>
              <a:rPr lang="en-US" sz="4800" dirty="0">
                <a:sym typeface="Wingdings" pitchFamily="2" charset="2"/>
              </a:rPr>
              <a:t> </a:t>
            </a:r>
            <a:r>
              <a:rPr lang="en-US" sz="4800" dirty="0"/>
              <a:t>Apply design heuristics, perceptual 			principles</a:t>
            </a:r>
          </a:p>
          <a:p>
            <a:pPr indent="0">
              <a:buNone/>
            </a:pPr>
            <a:endParaRPr lang="en-US" sz="4800" dirty="0"/>
          </a:p>
          <a:p>
            <a:pPr indent="0">
              <a:buNone/>
            </a:pPr>
            <a:r>
              <a:rPr lang="en-US" sz="4800" dirty="0"/>
              <a:t>	</a:t>
            </a:r>
            <a:r>
              <a:rPr lang="en-US" sz="4800" b="1" dirty="0">
                <a:sym typeface="Wingdings" pitchFamily="2" charset="2"/>
              </a:rPr>
              <a:t></a:t>
            </a:r>
            <a:r>
              <a:rPr lang="en-US" sz="4800" b="1" dirty="0">
                <a:solidFill>
                  <a:srgbClr val="A73539"/>
                </a:solidFill>
                <a:sym typeface="Wingdings" pitchFamily="2" charset="2"/>
              </a:rPr>
              <a:t> </a:t>
            </a:r>
            <a:r>
              <a:rPr lang="en-US" sz="4800" b="1" dirty="0">
                <a:solidFill>
                  <a:srgbClr val="A73539"/>
                </a:solidFill>
              </a:rPr>
              <a:t>Qualitative</a:t>
            </a:r>
            <a:r>
              <a:rPr lang="en-US" sz="4800" b="1" dirty="0"/>
              <a:t> </a:t>
            </a:r>
            <a:r>
              <a:rPr lang="en-US" sz="4800" b="1" dirty="0">
                <a:solidFill>
                  <a:srgbClr val="A73539"/>
                </a:solidFill>
              </a:rPr>
              <a:t>comparison to </a:t>
            </a:r>
          </a:p>
          <a:p>
            <a:pPr indent="0">
              <a:buNone/>
            </a:pPr>
            <a:r>
              <a:rPr lang="en-US" sz="4800" b="1" dirty="0">
                <a:solidFill>
                  <a:srgbClr val="A73539"/>
                </a:solidFill>
              </a:rPr>
              <a:t>		design guidelines </a:t>
            </a:r>
          </a:p>
          <a:p>
            <a:pPr indent="0">
              <a:buNone/>
            </a:pPr>
            <a:r>
              <a:rPr lang="en-US" sz="4800" dirty="0">
                <a:solidFill>
                  <a:srgbClr val="A73539"/>
                </a:solidFill>
              </a:rPr>
              <a:t>			</a:t>
            </a:r>
            <a:r>
              <a:rPr lang="en-US" sz="4800" dirty="0">
                <a:sym typeface="Wingdings" pitchFamily="2" charset="2"/>
              </a:rPr>
              <a:t>Ex. This uses the wrong data – </a:t>
            </a:r>
          </a:p>
          <a:p>
            <a:pPr indent="0">
              <a:buNone/>
            </a:pPr>
            <a:r>
              <a:rPr lang="en-US" sz="4800" dirty="0">
                <a:sym typeface="Wingdings" pitchFamily="2" charset="2"/>
              </a:rPr>
              <a:t>				channel mapping </a:t>
            </a:r>
          </a:p>
          <a:p>
            <a:pPr indent="0">
              <a:buNone/>
            </a:pPr>
            <a:r>
              <a:rPr lang="en-US" sz="4800" dirty="0">
                <a:sym typeface="Wingdings" pitchFamily="2" charset="2"/>
              </a:rPr>
              <a:t>			Ex. This violates a design rule of </a:t>
            </a:r>
          </a:p>
          <a:p>
            <a:pPr indent="0">
              <a:buNone/>
            </a:pPr>
            <a:r>
              <a:rPr lang="en-US" sz="4800" dirty="0">
                <a:sym typeface="Wingdings" pitchFamily="2" charset="2"/>
              </a:rPr>
              <a:t>				thumb </a:t>
            </a:r>
          </a:p>
          <a:p>
            <a:pPr indent="0">
              <a:buNone/>
            </a:pPr>
            <a:r>
              <a:rPr lang="en-US" sz="4800" dirty="0">
                <a:solidFill>
                  <a:srgbClr val="A73539"/>
                </a:solidFill>
                <a:sym typeface="Wingdings" pitchFamily="2" charset="2"/>
              </a:rPr>
              <a:t>			</a:t>
            </a:r>
            <a:endParaRPr lang="en-US" sz="4800" dirty="0"/>
          </a:p>
          <a:p>
            <a:pPr marL="685800" indent="-685800"/>
            <a:endParaRPr lang="en-US" sz="4800" b="1" dirty="0"/>
          </a:p>
          <a:p>
            <a:pPr indent="0">
              <a:buNone/>
            </a:pPr>
            <a:endParaRPr lang="en-US" sz="4800" b="1" dirty="0"/>
          </a:p>
        </p:txBody>
      </p:sp>
      <p:pic>
        <p:nvPicPr>
          <p:cNvPr id="9" name="Picture 8" descr="Chart, bar chart&#10;&#10;Description automatically generated">
            <a:extLst>
              <a:ext uri="{FF2B5EF4-FFF2-40B4-BE49-F238E27FC236}">
                <a16:creationId xmlns:a16="http://schemas.microsoft.com/office/drawing/2014/main" id="{5B48AA0C-D6A0-B24E-966E-545BCA0C4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2272" y="8850124"/>
            <a:ext cx="6561560" cy="4865876"/>
          </a:xfrm>
          <a:prstGeom prst="rect">
            <a:avLst/>
          </a:prstGeom>
        </p:spPr>
      </p:pic>
      <p:sp>
        <p:nvSpPr>
          <p:cNvPr id="13" name="TextBox 12">
            <a:extLst>
              <a:ext uri="{FF2B5EF4-FFF2-40B4-BE49-F238E27FC236}">
                <a16:creationId xmlns:a16="http://schemas.microsoft.com/office/drawing/2014/main" id="{80B4184C-3638-A844-B99E-053F4283E15A}"/>
              </a:ext>
            </a:extLst>
          </p:cNvPr>
          <p:cNvSpPr txBox="1"/>
          <p:nvPr/>
        </p:nvSpPr>
        <p:spPr>
          <a:xfrm>
            <a:off x="59775" y="13020798"/>
            <a:ext cx="1390665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twitter.com</a:t>
            </a:r>
            <a:r>
              <a:rPr lang="en-US" sz="3600" dirty="0"/>
              <a:t>/</a:t>
            </a:r>
            <a:r>
              <a:rPr lang="en-US" sz="3600" dirty="0" err="1"/>
              <a:t>bettinaforget</a:t>
            </a:r>
            <a:r>
              <a:rPr lang="en-US" sz="3600" dirty="0"/>
              <a:t>/status/1324139878666391555?lang=</a:t>
            </a:r>
            <a:r>
              <a:rPr lang="en-US" sz="3600" dirty="0" err="1"/>
              <a:t>en</a:t>
            </a:r>
            <a:endParaRPr lang="en-US" sz="3600" dirty="0"/>
          </a:p>
        </p:txBody>
      </p:sp>
      <p:pic>
        <p:nvPicPr>
          <p:cNvPr id="3" name="Untitled" descr="Untitled">
            <a:hlinkClick r:id="" action="ppaction://media"/>
            <a:extLst>
              <a:ext uri="{FF2B5EF4-FFF2-40B4-BE49-F238E27FC236}">
                <a16:creationId xmlns:a16="http://schemas.microsoft.com/office/drawing/2014/main" id="{4D5862D4-3380-7B42-8669-0BA726EA09A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966433" y="3781667"/>
            <a:ext cx="7933237" cy="5068457"/>
          </a:xfrm>
          <a:prstGeom prst="rect">
            <a:avLst/>
          </a:prstGeom>
        </p:spPr>
      </p:pic>
    </p:spTree>
    <p:extLst>
      <p:ext uri="{BB962C8B-B14F-4D97-AF65-F5344CB8AC3E}">
        <p14:creationId xmlns:p14="http://schemas.microsoft.com/office/powerpoint/2010/main" val="2242101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Theoretical Analysis</a:t>
            </a:r>
          </a:p>
          <a:p>
            <a:pPr indent="0">
              <a:buNone/>
            </a:pPr>
            <a:r>
              <a:rPr lang="en-US" sz="4800" b="1" dirty="0"/>
              <a:t>	</a:t>
            </a:r>
            <a:r>
              <a:rPr lang="en-US" sz="4800" b="1" dirty="0">
                <a:sym typeface="Wingdings" pitchFamily="2" charset="2"/>
              </a:rPr>
              <a:t> </a:t>
            </a:r>
            <a:r>
              <a:rPr lang="en-US" sz="4800" dirty="0"/>
              <a:t>Algorithm time and space complexity</a:t>
            </a:r>
          </a:p>
          <a:p>
            <a:pPr indent="0">
              <a:buNone/>
            </a:pPr>
            <a:endParaRPr lang="en-US" sz="4800" dirty="0"/>
          </a:p>
          <a:p>
            <a:pPr indent="0">
              <a:buNone/>
            </a:pPr>
            <a:r>
              <a:rPr lang="en-US" sz="4800" dirty="0"/>
              <a:t>	</a:t>
            </a:r>
            <a:r>
              <a:rPr lang="en-US" sz="4800" dirty="0">
                <a:sym typeface="Wingdings" pitchFamily="2" charset="2"/>
              </a:rPr>
              <a:t> </a:t>
            </a:r>
            <a:r>
              <a:rPr lang="en-US" sz="4800" b="1" dirty="0">
                <a:solidFill>
                  <a:srgbClr val="A73539"/>
                </a:solidFill>
              </a:rPr>
              <a:t>O(n) analysis</a:t>
            </a:r>
          </a:p>
          <a:p>
            <a:pPr indent="0">
              <a:buNone/>
            </a:pPr>
            <a:r>
              <a:rPr lang="en-US" sz="4800" dirty="0">
                <a:solidFill>
                  <a:srgbClr val="A73539"/>
                </a:solidFill>
              </a:rPr>
              <a:t>		</a:t>
            </a:r>
            <a:r>
              <a:rPr lang="en-US" sz="4800" dirty="0">
                <a:sym typeface="Wingdings" pitchFamily="2" charset="2"/>
              </a:rPr>
              <a:t>Ex. This loads in O(n), whereas this 				loads in O(n</a:t>
            </a:r>
            <a:r>
              <a:rPr lang="en-US" sz="4800" baseline="30000" dirty="0">
                <a:sym typeface="Wingdings" pitchFamily="2" charset="2"/>
              </a:rPr>
              <a:t>2</a:t>
            </a:r>
            <a:r>
              <a:rPr lang="en-US" sz="4800" dirty="0">
                <a:sym typeface="Wingdings" pitchFamily="2" charset="2"/>
              </a:rPr>
              <a:t>)</a:t>
            </a:r>
          </a:p>
          <a:p>
            <a:pPr indent="0">
              <a:buNone/>
            </a:pPr>
            <a:r>
              <a:rPr lang="en-US" sz="4800" dirty="0">
                <a:sym typeface="Wingdings" pitchFamily="2" charset="2"/>
              </a:rPr>
              <a:t>		Ex. This filters in O(log n) whereas 				this filters in O(n</a:t>
            </a:r>
            <a:r>
              <a:rPr lang="en-US" sz="4800" baseline="30000" dirty="0">
                <a:sym typeface="Wingdings" pitchFamily="2" charset="2"/>
              </a:rPr>
              <a:t>2</a:t>
            </a:r>
            <a:r>
              <a:rPr lang="en-US" sz="4800" dirty="0">
                <a:sym typeface="Wingdings" pitchFamily="2" charset="2"/>
              </a:rPr>
              <a:t>)</a:t>
            </a:r>
          </a:p>
          <a:p>
            <a:pPr indent="0">
              <a:buNone/>
            </a:pPr>
            <a:endParaRPr lang="en-US" sz="4800" dirty="0"/>
          </a:p>
          <a:p>
            <a:pPr indent="0">
              <a:buNone/>
            </a:pPr>
            <a:endParaRPr lang="en-US" sz="4800" dirty="0"/>
          </a:p>
          <a:p>
            <a:pPr indent="0">
              <a:buNone/>
            </a:pPr>
            <a:endParaRPr lang="en-US" sz="4800" b="1" dirty="0"/>
          </a:p>
          <a:p>
            <a:pPr indent="0">
              <a:buNone/>
            </a:pPr>
            <a:endParaRPr lang="en-US" sz="4800" b="1" dirty="0"/>
          </a:p>
        </p:txBody>
      </p:sp>
      <p:pic>
        <p:nvPicPr>
          <p:cNvPr id="3" name="Screen Recording 2022-04-07 at 10.18.40" descr="Screen Recording 2022-04-07 at 10.18.40">
            <a:hlinkClick r:id="" action="ppaction://media"/>
            <a:extLst>
              <a:ext uri="{FF2B5EF4-FFF2-40B4-BE49-F238E27FC236}">
                <a16:creationId xmlns:a16="http://schemas.microsoft.com/office/drawing/2014/main" id="{ED6C80EA-145F-1F4C-B48B-7BE27541BF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18475" y="3663263"/>
            <a:ext cx="10513291" cy="9498661"/>
          </a:xfrm>
          <a:prstGeom prst="rect">
            <a:avLst/>
          </a:prstGeom>
        </p:spPr>
      </p:pic>
      <p:sp>
        <p:nvSpPr>
          <p:cNvPr id="9" name="TextBox 8">
            <a:extLst>
              <a:ext uri="{FF2B5EF4-FFF2-40B4-BE49-F238E27FC236}">
                <a16:creationId xmlns:a16="http://schemas.microsoft.com/office/drawing/2014/main" id="{AD3BA1EB-7332-2247-AE9B-6D061CFB318D}"/>
              </a:ext>
            </a:extLst>
          </p:cNvPr>
          <p:cNvSpPr txBox="1"/>
          <p:nvPr/>
        </p:nvSpPr>
        <p:spPr>
          <a:xfrm>
            <a:off x="27711" y="12964968"/>
            <a:ext cx="122197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/@d3/dot-plot</a:t>
            </a:r>
          </a:p>
        </p:txBody>
      </p:sp>
    </p:spTree>
    <p:extLst>
      <p:ext uri="{BB962C8B-B14F-4D97-AF65-F5344CB8AC3E}">
        <p14:creationId xmlns:p14="http://schemas.microsoft.com/office/powerpoint/2010/main" val="3022820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Benchmarks</a:t>
            </a:r>
          </a:p>
          <a:p>
            <a:pPr indent="0">
              <a:buNone/>
            </a:pPr>
            <a:r>
              <a:rPr lang="en-US" sz="4800" dirty="0">
                <a:sym typeface="Wingdings" pitchFamily="2" charset="2"/>
              </a:rPr>
              <a:t>	</a:t>
            </a:r>
            <a:r>
              <a:rPr lang="en-US" sz="4800" dirty="0"/>
              <a:t>	</a:t>
            </a:r>
            <a:r>
              <a:rPr lang="en-US" sz="4800" dirty="0">
                <a:sym typeface="Wingdings" pitchFamily="2" charset="2"/>
              </a:rPr>
              <a:t> </a:t>
            </a:r>
            <a:r>
              <a:rPr lang="en-US" sz="4800" dirty="0"/>
              <a:t>Scalability to larger data sets</a:t>
            </a:r>
          </a:p>
          <a:p>
            <a:pPr indent="0">
              <a:buNone/>
            </a:pPr>
            <a:r>
              <a:rPr lang="en-US" sz="4800" dirty="0">
                <a:sym typeface="Wingdings" pitchFamily="2" charset="2"/>
              </a:rPr>
              <a:t>		 </a:t>
            </a:r>
            <a:r>
              <a:rPr lang="en-US" sz="4800" dirty="0"/>
              <a:t>Performance (e.g., interactive </a:t>
            </a:r>
          </a:p>
          <a:p>
            <a:pPr indent="0">
              <a:buNone/>
            </a:pPr>
            <a:r>
              <a:rPr lang="en-US" sz="4800" dirty="0"/>
              <a:t>			frame 	rates)</a:t>
            </a:r>
          </a:p>
          <a:p>
            <a:pPr indent="0">
              <a:buNone/>
            </a:pPr>
            <a:endParaRPr lang="en-US" sz="4800" dirty="0"/>
          </a:p>
          <a:p>
            <a:pPr indent="0">
              <a:buNone/>
            </a:pPr>
            <a:r>
              <a:rPr lang="en-US" sz="4800" dirty="0"/>
              <a:t>	</a:t>
            </a:r>
            <a:r>
              <a:rPr lang="en-US" sz="4800" dirty="0">
                <a:sym typeface="Wingdings" pitchFamily="2" charset="2"/>
              </a:rPr>
              <a:t> </a:t>
            </a:r>
            <a:r>
              <a:rPr lang="en-US" sz="4800" b="1" dirty="0">
                <a:solidFill>
                  <a:srgbClr val="A73539"/>
                </a:solidFill>
              </a:rPr>
              <a:t>Quantitative comparison to </a:t>
            </a:r>
          </a:p>
          <a:p>
            <a:pPr indent="0">
              <a:buNone/>
            </a:pPr>
            <a:r>
              <a:rPr lang="en-US" sz="4800" b="1" dirty="0">
                <a:solidFill>
                  <a:srgbClr val="A73539"/>
                </a:solidFill>
              </a:rPr>
              <a:t>		industry standards</a:t>
            </a:r>
          </a:p>
          <a:p>
            <a:pPr indent="0">
              <a:buNone/>
            </a:pPr>
            <a:r>
              <a:rPr lang="en-US" sz="4800" dirty="0">
                <a:solidFill>
                  <a:srgbClr val="A73539"/>
                </a:solidFill>
              </a:rPr>
              <a:t>			</a:t>
            </a:r>
            <a:r>
              <a:rPr lang="en-US" sz="4800" dirty="0"/>
              <a:t>Ex. This responds to interaction 					in less than 1 second</a:t>
            </a:r>
          </a:p>
          <a:p>
            <a:pPr indent="0">
              <a:buNone/>
            </a:pPr>
            <a:endParaRPr lang="en-US" sz="4800" dirty="0"/>
          </a:p>
          <a:p>
            <a:pPr indent="0">
              <a:buNone/>
            </a:pPr>
            <a:endParaRPr lang="en-US" sz="4800" dirty="0"/>
          </a:p>
          <a:p>
            <a:pPr marL="685800" indent="-685800"/>
            <a:endParaRPr lang="en-US" sz="4800" b="1" dirty="0"/>
          </a:p>
          <a:p>
            <a:pPr indent="0">
              <a:buNone/>
            </a:pPr>
            <a:endParaRPr lang="en-US" sz="4800" b="1" dirty="0"/>
          </a:p>
        </p:txBody>
      </p:sp>
      <p:pic>
        <p:nvPicPr>
          <p:cNvPr id="2" name="Screen Recording 2022-04-07 at 10.23.24" descr="Screen Recording 2022-04-07 at 10.23.24">
            <a:hlinkClick r:id="" action="ppaction://media"/>
            <a:extLst>
              <a:ext uri="{FF2B5EF4-FFF2-40B4-BE49-F238E27FC236}">
                <a16:creationId xmlns:a16="http://schemas.microsoft.com/office/drawing/2014/main" id="{C9B1449C-595C-B84E-A55D-6923752F79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27747" y="3441700"/>
            <a:ext cx="8467436" cy="9104549"/>
          </a:xfrm>
          <a:prstGeom prst="rect">
            <a:avLst/>
          </a:prstGeom>
        </p:spPr>
      </p:pic>
      <p:sp>
        <p:nvSpPr>
          <p:cNvPr id="11" name="TextBox 10">
            <a:extLst>
              <a:ext uri="{FF2B5EF4-FFF2-40B4-BE49-F238E27FC236}">
                <a16:creationId xmlns:a16="http://schemas.microsoft.com/office/drawing/2014/main" id="{700A2FCD-A262-BA4C-97AB-933C14FE8116}"/>
              </a:ext>
            </a:extLst>
          </p:cNvPr>
          <p:cNvSpPr txBox="1"/>
          <p:nvPr/>
        </p:nvSpPr>
        <p:spPr>
          <a:xfrm>
            <a:off x="27711" y="13029656"/>
            <a:ext cx="122197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observablehq.com</a:t>
            </a:r>
            <a:r>
              <a:rPr lang="en-US" sz="3600" dirty="0"/>
              <a:t>/@d3/</a:t>
            </a:r>
            <a:r>
              <a:rPr lang="en-US" sz="3600" dirty="0" err="1"/>
              <a:t>versor</a:t>
            </a:r>
            <a:r>
              <a:rPr lang="en-US" sz="3600" dirty="0"/>
              <a:t>-dragging</a:t>
            </a:r>
          </a:p>
        </p:txBody>
      </p:sp>
      <p:pic>
        <p:nvPicPr>
          <p:cNvPr id="12" name="Picture 11" descr="A picture containing table&#10;&#10;Description automatically generated">
            <a:extLst>
              <a:ext uri="{FF2B5EF4-FFF2-40B4-BE49-F238E27FC236}">
                <a16:creationId xmlns:a16="http://schemas.microsoft.com/office/drawing/2014/main" id="{D1153C0C-4700-D143-817F-886A07C5FD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0153" y="11555788"/>
            <a:ext cx="6375188" cy="1797033"/>
          </a:xfrm>
          <a:prstGeom prst="rect">
            <a:avLst/>
          </a:prstGeom>
        </p:spPr>
      </p:pic>
    </p:spTree>
    <p:extLst>
      <p:ext uri="{BB962C8B-B14F-4D97-AF65-F5344CB8AC3E}">
        <p14:creationId xmlns:p14="http://schemas.microsoft.com/office/powerpoint/2010/main" val="35604720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00002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r>
              <a:rPr lang="en-US" sz="4800" dirty="0">
                <a:sym typeface="Wingdings" pitchFamily="2" charset="2"/>
              </a:rPr>
              <a:t>	 </a:t>
            </a:r>
            <a:r>
              <a:rPr lang="en-US" sz="4800" b="1" dirty="0">
                <a:solidFill>
                  <a:srgbClr val="A73539"/>
                </a:solidFill>
              </a:rPr>
              <a:t>Quantitative comparison </a:t>
            </a:r>
          </a:p>
          <a:p>
            <a:pPr indent="0">
              <a:buNone/>
            </a:pPr>
            <a:r>
              <a:rPr lang="en-US" sz="4800" b="1" dirty="0">
                <a:solidFill>
                  <a:srgbClr val="A73539"/>
                </a:solidFill>
              </a:rPr>
              <a:t>		across conditions</a:t>
            </a:r>
            <a:r>
              <a:rPr lang="en-US" sz="4800" b="1" dirty="0">
                <a:sym typeface="Wingdings" pitchFamily="2" charset="2"/>
              </a:rPr>
              <a:t> </a:t>
            </a:r>
          </a:p>
          <a:p>
            <a:pPr indent="0">
              <a:buNone/>
            </a:pPr>
            <a:r>
              <a:rPr lang="en-US" sz="4800" dirty="0">
                <a:sym typeface="Wingdings" pitchFamily="2" charset="2"/>
              </a:rPr>
              <a:t>			Ex. T-Test, ANOVA, Chi </a:t>
            </a:r>
          </a:p>
          <a:p>
            <a:pPr indent="0">
              <a:buNone/>
            </a:pPr>
            <a:r>
              <a:rPr lang="en-US" sz="4800" dirty="0">
                <a:sym typeface="Wingdings" pitchFamily="2" charset="2"/>
              </a:rPr>
              <a:t>				Squared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1968412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Validation and Evaluation </a:t>
            </a:r>
          </a:p>
          <a:p>
            <a:pPr marL="685800" indent="-685800" algn="l">
              <a:buFont typeface="Arial" panose="020B0604020202020204" pitchFamily="34" charset="0"/>
              <a:buChar char="•"/>
            </a:pPr>
            <a:r>
              <a:rPr lang="en-US" dirty="0"/>
              <a:t>Started ic-13 – Experiment Tutorial</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Observational Study</a:t>
            </a:r>
          </a:p>
          <a:p>
            <a:pPr indent="0">
              <a:buNone/>
            </a:pPr>
            <a:r>
              <a:rPr lang="en-US" sz="4800" dirty="0">
                <a:sym typeface="Wingdings" pitchFamily="2" charset="2"/>
              </a:rPr>
              <a:t>	 Specific repeated task across 			multiple conditions (or not) </a:t>
            </a:r>
          </a:p>
          <a:p>
            <a:pPr indent="0">
              <a:buNone/>
            </a:pPr>
            <a:r>
              <a:rPr lang="en-US" sz="4800" dirty="0">
                <a:sym typeface="Wingdings" pitchFamily="2" charset="2"/>
              </a:rPr>
              <a:t>	 Collect qualitative data (ex. user 		findings, think-out-loud data, 			satisfaction) and quantitative</a:t>
            </a:r>
          </a:p>
          <a:p>
            <a:pPr indent="0">
              <a:buNone/>
            </a:pPr>
            <a:endParaRPr lang="en-US" sz="4800" dirty="0">
              <a:sym typeface="Wingdings" pitchFamily="2" charset="2"/>
            </a:endParaRPr>
          </a:p>
          <a:p>
            <a:pPr indent="0">
              <a:buNone/>
            </a:pPr>
            <a:r>
              <a:rPr lang="en-US" sz="4800" dirty="0">
                <a:sym typeface="Wingdings" pitchFamily="2" charset="2"/>
              </a:rPr>
              <a:t>	 </a:t>
            </a:r>
            <a:r>
              <a:rPr lang="en-US" sz="4800" b="1" dirty="0">
                <a:solidFill>
                  <a:srgbClr val="A73539"/>
                </a:solidFill>
              </a:rPr>
              <a:t>Qualitative comparison </a:t>
            </a:r>
          </a:p>
          <a:p>
            <a:pPr indent="0">
              <a:buNone/>
            </a:pPr>
            <a:r>
              <a:rPr lang="en-US" sz="4800" b="1" dirty="0">
                <a:solidFill>
                  <a:srgbClr val="A73539"/>
                </a:solidFill>
              </a:rPr>
              <a:t>		across conditions</a:t>
            </a:r>
            <a:r>
              <a:rPr lang="en-US" sz="4800" b="1" dirty="0">
                <a:sym typeface="Wingdings" pitchFamily="2" charset="2"/>
              </a:rPr>
              <a:t> </a:t>
            </a:r>
          </a:p>
          <a:p>
            <a:pPr indent="0">
              <a:buNone/>
            </a:pPr>
            <a:r>
              <a:rPr lang="en-US" sz="4800" dirty="0">
                <a:sym typeface="Wingdings" pitchFamily="2" charset="2"/>
              </a:rPr>
              <a:t>			Ex. Coding analysis, compare </a:t>
            </a:r>
          </a:p>
          <a:p>
            <a:pPr indent="0">
              <a:buNone/>
            </a:pPr>
            <a:r>
              <a:rPr lang="en-US" sz="4800" dirty="0">
                <a:sym typeface="Wingdings" pitchFamily="2" charset="2"/>
              </a:rPr>
              <a:t>				 Likert scores</a:t>
            </a:r>
          </a:p>
          <a:p>
            <a:pPr indent="0">
              <a:buNone/>
            </a:pPr>
            <a:r>
              <a:rPr lang="en-US" sz="4800" dirty="0">
                <a:sym typeface="Wingdings" pitchFamily="2" charset="2"/>
              </a:rPr>
              <a:t>   </a:t>
            </a:r>
            <a:endParaRPr lang="en-US" sz="4800" dirty="0"/>
          </a:p>
          <a:p>
            <a:pPr indent="0">
              <a:buNone/>
            </a:pPr>
            <a:endParaRPr lang="en-US" sz="4800" b="1" dirty="0"/>
          </a:p>
        </p:txBody>
      </p:sp>
      <p:sp>
        <p:nvSpPr>
          <p:cNvPr id="5" name="Rectangle 4">
            <a:extLst>
              <a:ext uri="{FF2B5EF4-FFF2-40B4-BE49-F238E27FC236}">
                <a16:creationId xmlns:a16="http://schemas.microsoft.com/office/drawing/2014/main" id="{E9F97325-41B2-DB4F-B931-EAA11369B3AE}"/>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Rectangle 6">
            <a:extLst>
              <a:ext uri="{FF2B5EF4-FFF2-40B4-BE49-F238E27FC236}">
                <a16:creationId xmlns:a16="http://schemas.microsoft.com/office/drawing/2014/main" id="{1EEBE70D-5691-7E44-9B80-4599C3925243}"/>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9" name="Rectangle 8">
            <a:extLst>
              <a:ext uri="{FF2B5EF4-FFF2-40B4-BE49-F238E27FC236}">
                <a16:creationId xmlns:a16="http://schemas.microsoft.com/office/drawing/2014/main" id="{4F879FC8-F09C-7644-8338-FC3758AEFC31}"/>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1" name="Rectangle 10">
            <a:extLst>
              <a:ext uri="{FF2B5EF4-FFF2-40B4-BE49-F238E27FC236}">
                <a16:creationId xmlns:a16="http://schemas.microsoft.com/office/drawing/2014/main" id="{78942431-34EE-7744-9699-C358A8A6C8D1}"/>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0F42D01A-5E04-A24A-B5DD-4D4C2C752612}"/>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Think out loud, Likert scales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E203F333-D9CC-3C4A-B558-458244FD2245}"/>
              </a:ext>
            </a:extLst>
          </p:cNvPr>
          <p:cNvSpPr/>
          <p:nvPr/>
        </p:nvSpPr>
        <p:spPr>
          <a:xfrm>
            <a:off x="10589027" y="9247104"/>
            <a:ext cx="13206156" cy="4247317"/>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marL="685800" lvl="6" indent="-685800" algn="l">
              <a:buFontTx/>
              <a:buChar char="-"/>
            </a:pPr>
            <a:r>
              <a:rPr lang="en-US" sz="5400" dirty="0">
                <a:ln w="0"/>
                <a:solidFill>
                  <a:schemeClr val="tx1"/>
                </a:solidFill>
                <a:effectLst>
                  <a:outerShdw blurRad="38100" dist="19050" dir="2700000" algn="tl" rotWithShape="0">
                    <a:schemeClr val="dk1">
                      <a:alpha val="40000"/>
                    </a:schemeClr>
                  </a:outerShdw>
                </a:effectLst>
              </a:rPr>
              <a:t>Code data &amp; compare themes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 insights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Likert scale evaluations on satisfaction and ease of use</a:t>
            </a:r>
          </a:p>
        </p:txBody>
      </p:sp>
      <p:pic>
        <p:nvPicPr>
          <p:cNvPr id="3" name="Graphic 2" descr="Open book with solid fill">
            <a:extLst>
              <a:ext uri="{FF2B5EF4-FFF2-40B4-BE49-F238E27FC236}">
                <a16:creationId xmlns:a16="http://schemas.microsoft.com/office/drawing/2014/main" id="{B0721BD3-3AB2-6241-8547-C80B8DD35C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4945" y="9884272"/>
            <a:ext cx="2431472" cy="2431472"/>
          </a:xfrm>
          <a:prstGeom prst="rect">
            <a:avLst/>
          </a:prstGeom>
        </p:spPr>
      </p:pic>
    </p:spTree>
    <p:extLst>
      <p:ext uri="{BB962C8B-B14F-4D97-AF65-F5344CB8AC3E}">
        <p14:creationId xmlns:p14="http://schemas.microsoft.com/office/powerpoint/2010/main" val="121086187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p>
          <a:p>
            <a:pPr indent="0">
              <a:buNone/>
            </a:pPr>
            <a:r>
              <a:rPr lang="en-US" sz="4800" dirty="0">
                <a:sym typeface="Wingdings" pitchFamily="2" charset="2"/>
              </a:rPr>
              <a:t>	</a:t>
            </a:r>
            <a:r>
              <a:rPr lang="en-US" sz="4800" b="1" dirty="0">
                <a:solidFill>
                  <a:srgbClr val="A73539"/>
                </a:solidFill>
              </a:rPr>
              <a:t>Qualitative analysis </a:t>
            </a:r>
            <a:endParaRPr lang="en-US" sz="4800" b="1" dirty="0">
              <a:sym typeface="Wingdings" pitchFamily="2" charset="2"/>
            </a:endParaRPr>
          </a:p>
          <a:p>
            <a:pPr indent="0">
              <a:buNone/>
            </a:pPr>
            <a:r>
              <a:rPr lang="en-US" sz="4800" dirty="0">
                <a:sym typeface="Wingdings" pitchFamily="2" charset="2"/>
              </a:rPr>
              <a:t>			Ex. How many errors? Are </a:t>
            </a:r>
          </a:p>
          <a:p>
            <a:pPr indent="0">
              <a:buNone/>
            </a:pPr>
            <a:r>
              <a:rPr lang="en-US" sz="4800" dirty="0">
                <a:sym typeface="Wingdings" pitchFamily="2" charset="2"/>
              </a:rPr>
              <a:t>				major functions missing? </a:t>
            </a:r>
            <a:endParaRPr lang="en-US" sz="4800" dirty="0"/>
          </a:p>
          <a:p>
            <a:pPr indent="0">
              <a:buNone/>
            </a:pPr>
            <a:endParaRPr lang="en-US" sz="4800" dirty="0"/>
          </a:p>
          <a:p>
            <a:pPr indent="0">
              <a:buNone/>
            </a:pPr>
            <a:endParaRPr lang="en-US" sz="4800" b="1" dirty="0"/>
          </a:p>
        </p:txBody>
      </p:sp>
      <p:pic>
        <p:nvPicPr>
          <p:cNvPr id="4" name="Picture 2" descr="https://www.corehf.com/wp-content/uploads/2017/04/80ccd143064215.57e20b3f41ff5.jpg">
            <a:extLst>
              <a:ext uri="{FF2B5EF4-FFF2-40B4-BE49-F238E27FC236}">
                <a16:creationId xmlns:a16="http://schemas.microsoft.com/office/drawing/2014/main" id="{6301831C-286C-0441-937F-A51A2356C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4634" y="3790040"/>
            <a:ext cx="3018133" cy="3018133"/>
          </a:xfrm>
          <a:prstGeom prst="rect">
            <a:avLst/>
          </a:prstGeom>
          <a:noFill/>
          <a:extLst>
            <a:ext uri="{909E8E84-426E-40DD-AFC4-6F175D3DCCD1}">
              <a14:hiddenFill xmlns:a14="http://schemas.microsoft.com/office/drawing/2010/main">
                <a:solidFill>
                  <a:srgbClr val="FFFFFF"/>
                </a:solidFill>
              </a14:hiddenFill>
            </a:ext>
          </a:extLst>
        </p:spPr>
      </p:pic>
      <p:pic>
        <p:nvPicPr>
          <p:cNvPr id="7" name="Screen Recording 2021-09-06 at 09.27.05" descr="Screen Recording 2021-09-06 at 09.27.05">
            <a:hlinkClick r:id="" action="ppaction://media"/>
            <a:extLst>
              <a:ext uri="{FF2B5EF4-FFF2-40B4-BE49-F238E27FC236}">
                <a16:creationId xmlns:a16="http://schemas.microsoft.com/office/drawing/2014/main" id="{501535E6-3488-4343-87FC-1F12165D7E3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410165" y="3627400"/>
            <a:ext cx="5541818" cy="3705697"/>
          </a:xfrm>
          <a:prstGeom prst="rect">
            <a:avLst/>
          </a:prstGeom>
        </p:spPr>
      </p:pic>
      <p:sp>
        <p:nvSpPr>
          <p:cNvPr id="9" name="TextBox 8">
            <a:extLst>
              <a:ext uri="{FF2B5EF4-FFF2-40B4-BE49-F238E27FC236}">
                <a16:creationId xmlns:a16="http://schemas.microsoft.com/office/drawing/2014/main" id="{A802CA7D-11A4-AC47-9BFB-344E38224325}"/>
              </a:ext>
            </a:extLst>
          </p:cNvPr>
          <p:cNvSpPr txBox="1"/>
          <p:nvPr/>
        </p:nvSpPr>
        <p:spPr>
          <a:xfrm>
            <a:off x="10648783" y="13192780"/>
            <a:ext cx="965252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hlinkClick r:id="rId7"/>
              </a:rPr>
              <a:t>https://ieeexplore.ieee.org/stamp/stamp.jsp?arnumber=7539638</a:t>
            </a:r>
            <a:r>
              <a:rPr lang="en-US" sz="2800" dirty="0"/>
              <a:t> </a:t>
            </a:r>
          </a:p>
        </p:txBody>
      </p:sp>
      <p:pic>
        <p:nvPicPr>
          <p:cNvPr id="10" name="Picture 9" descr="Chart, application, pie chart&#10;&#10;Description automatically generated">
            <a:extLst>
              <a:ext uri="{FF2B5EF4-FFF2-40B4-BE49-F238E27FC236}">
                <a16:creationId xmlns:a16="http://schemas.microsoft.com/office/drawing/2014/main" id="{244D12EA-8EFB-9D4F-BFDA-0A859AFB34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48724" y="10815965"/>
            <a:ext cx="3702428" cy="2567995"/>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8D30B9EA-711C-084C-BC25-6181E2236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11536" y="10982509"/>
            <a:ext cx="3395516" cy="2401451"/>
          </a:xfrm>
          <a:prstGeom prst="rect">
            <a:avLst/>
          </a:prstGeom>
        </p:spPr>
      </p:pic>
      <p:pic>
        <p:nvPicPr>
          <p:cNvPr id="12" name="Picture 11" descr="Chart, line chart&#10;&#10;Description automatically generated">
            <a:extLst>
              <a:ext uri="{FF2B5EF4-FFF2-40B4-BE49-F238E27FC236}">
                <a16:creationId xmlns:a16="http://schemas.microsoft.com/office/drawing/2014/main" id="{EA068812-54E9-E944-B478-A8BF874A5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52897" y="9464335"/>
            <a:ext cx="3702428" cy="2635627"/>
          </a:xfrm>
          <a:prstGeom prst="rect">
            <a:avLst/>
          </a:prstGeom>
        </p:spPr>
      </p:pic>
      <p:sp>
        <p:nvSpPr>
          <p:cNvPr id="13" name="TextBox 12">
            <a:extLst>
              <a:ext uri="{FF2B5EF4-FFF2-40B4-BE49-F238E27FC236}">
                <a16:creationId xmlns:a16="http://schemas.microsoft.com/office/drawing/2014/main" id="{73DB7717-848B-E84B-A29E-6C4B21423CAE}"/>
              </a:ext>
            </a:extLst>
          </p:cNvPr>
          <p:cNvSpPr txBox="1"/>
          <p:nvPr/>
        </p:nvSpPr>
        <p:spPr>
          <a:xfrm>
            <a:off x="12854634" y="6710127"/>
            <a:ext cx="458619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mj-lt"/>
                <a:ea typeface="+mj-ea"/>
                <a:cs typeface="+mj-cs"/>
                <a:sym typeface="Gill Sans"/>
              </a:rPr>
              <a:t>Low Fidelity </a:t>
            </a:r>
          </a:p>
          <a:p>
            <a:pPr marL="0" marR="0" indent="0" algn="l" defTabSz="825500" rtl="0" fontAlgn="auto" latinLnBrk="0" hangingPunct="0">
              <a:lnSpc>
                <a:spcPct val="100000"/>
              </a:lnSpc>
              <a:spcBef>
                <a:spcPts val="0"/>
              </a:spcBef>
              <a:spcAft>
                <a:spcPts val="0"/>
              </a:spcAft>
              <a:buClrTx/>
              <a:buSzTx/>
              <a:buFontTx/>
              <a:buNone/>
              <a:tabLst/>
            </a:pPr>
            <a:r>
              <a:rPr lang="en-US" sz="4400" b="1" dirty="0">
                <a:sym typeface="Wingdings" pitchFamily="2" charset="2"/>
              </a:rPr>
              <a:t></a:t>
            </a:r>
            <a:r>
              <a:rPr lang="en-US" sz="4400" b="1" dirty="0"/>
              <a:t> </a:t>
            </a:r>
            <a:r>
              <a:rPr kumimoji="0" lang="en-US" sz="4400" i="0" u="none" strike="noStrike" cap="none" spc="0" normalizeH="0" baseline="0" dirty="0">
                <a:ln>
                  <a:noFill/>
                </a:ln>
                <a:solidFill>
                  <a:srgbClr val="000000"/>
                </a:solidFill>
                <a:effectLst/>
                <a:uFillTx/>
                <a:latin typeface="+mj-lt"/>
                <a:ea typeface="+mj-ea"/>
                <a:cs typeface="+mj-cs"/>
                <a:sym typeface="Gill Sans"/>
              </a:rPr>
              <a:t>Paper prototype</a:t>
            </a:r>
          </a:p>
        </p:txBody>
      </p:sp>
      <p:sp>
        <p:nvSpPr>
          <p:cNvPr id="14" name="TextBox 13">
            <a:extLst>
              <a:ext uri="{FF2B5EF4-FFF2-40B4-BE49-F238E27FC236}">
                <a16:creationId xmlns:a16="http://schemas.microsoft.com/office/drawing/2014/main" id="{DE5053D5-F0B4-DB4D-81C8-FC2DABB9F481}"/>
              </a:ext>
            </a:extLst>
          </p:cNvPr>
          <p:cNvSpPr txBox="1"/>
          <p:nvPr/>
        </p:nvSpPr>
        <p:spPr>
          <a:xfrm>
            <a:off x="18591674" y="7389509"/>
            <a:ext cx="492602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Medium Fidelity </a:t>
            </a:r>
          </a:p>
          <a:p>
            <a:pPr algn="l"/>
            <a:r>
              <a:rPr lang="en-US" sz="4400" b="1" dirty="0">
                <a:sym typeface="Wingdings" pitchFamily="2" charset="2"/>
              </a:rPr>
              <a:t></a:t>
            </a:r>
            <a:r>
              <a:rPr lang="en-US" sz="4400" b="1" dirty="0"/>
              <a:t> </a:t>
            </a:r>
            <a:r>
              <a:rPr lang="en-US" sz="4400" dirty="0"/>
              <a:t>Wireframe</a:t>
            </a:r>
          </a:p>
        </p:txBody>
      </p:sp>
      <p:sp>
        <p:nvSpPr>
          <p:cNvPr id="15" name="TextBox 14">
            <a:extLst>
              <a:ext uri="{FF2B5EF4-FFF2-40B4-BE49-F238E27FC236}">
                <a16:creationId xmlns:a16="http://schemas.microsoft.com/office/drawing/2014/main" id="{591A5FD8-5B7B-B044-81ED-16791D63B77C}"/>
              </a:ext>
            </a:extLst>
          </p:cNvPr>
          <p:cNvSpPr txBox="1"/>
          <p:nvPr/>
        </p:nvSpPr>
        <p:spPr>
          <a:xfrm>
            <a:off x="12107220" y="9545896"/>
            <a:ext cx="532197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High Fidelity</a:t>
            </a:r>
          </a:p>
          <a:p>
            <a:pPr algn="l"/>
            <a:r>
              <a:rPr lang="en-US" sz="4400" b="1" dirty="0">
                <a:sym typeface="Wingdings" pitchFamily="2" charset="2"/>
              </a:rPr>
              <a:t></a:t>
            </a:r>
            <a:r>
              <a:rPr lang="en-US" sz="4400" b="1" dirty="0"/>
              <a:t> </a:t>
            </a:r>
            <a:r>
              <a:rPr lang="en-US" sz="4400" dirty="0"/>
              <a:t>Working prototype</a:t>
            </a:r>
          </a:p>
        </p:txBody>
      </p:sp>
    </p:spTree>
    <p:extLst>
      <p:ext uri="{BB962C8B-B14F-4D97-AF65-F5344CB8AC3E}">
        <p14:creationId xmlns:p14="http://schemas.microsoft.com/office/powerpoint/2010/main" val="42560973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Field Deployment or Case Studies</a:t>
            </a:r>
          </a:p>
          <a:p>
            <a:pPr indent="0">
              <a:buNone/>
            </a:pPr>
            <a:r>
              <a:rPr lang="en-US" sz="4800" dirty="0"/>
              <a:t>	</a:t>
            </a:r>
            <a:r>
              <a:rPr lang="en-US" sz="4800" dirty="0">
                <a:sym typeface="Wingdings" pitchFamily="2" charset="2"/>
              </a:rPr>
              <a:t> </a:t>
            </a:r>
            <a:r>
              <a:rPr lang="en-US" sz="4800" dirty="0"/>
              <a:t>Deploy tool in realistic settings</a:t>
            </a:r>
          </a:p>
          <a:p>
            <a:pPr indent="0">
              <a:buNone/>
            </a:pPr>
            <a:r>
              <a:rPr lang="en-US" sz="4800" dirty="0">
                <a:sym typeface="Wingdings" pitchFamily="2" charset="2"/>
              </a:rPr>
              <a:t>	 </a:t>
            </a:r>
            <a:r>
              <a:rPr lang="en-US" sz="4800" dirty="0"/>
              <a:t>Document effects on work practices</a:t>
            </a:r>
          </a:p>
          <a:p>
            <a:pPr indent="0">
              <a:buNone/>
            </a:pPr>
            <a:r>
              <a:rPr lang="en-US" sz="4800" dirty="0"/>
              <a:t>	</a:t>
            </a:r>
            <a:r>
              <a:rPr lang="en-US" sz="4800" dirty="0">
                <a:sym typeface="Wingdings" pitchFamily="2" charset="2"/>
              </a:rPr>
              <a:t> Observe usage in the “real world”	</a:t>
            </a:r>
          </a:p>
          <a:p>
            <a:pPr indent="0">
              <a:buNone/>
            </a:pPr>
            <a:r>
              <a:rPr lang="en-US" sz="4800" dirty="0">
                <a:sym typeface="Wingdings" pitchFamily="2" charset="2"/>
              </a:rPr>
              <a:t>	 Collect qualitative or quantitative 			data (ex. satisfaction, number of 				times used in a week, etc.) </a:t>
            </a:r>
          </a:p>
          <a:p>
            <a:pPr indent="0">
              <a:buNone/>
            </a:pPr>
            <a:r>
              <a:rPr lang="en-US" sz="4800" dirty="0">
                <a:sym typeface="Wingdings" pitchFamily="2" charset="2"/>
              </a:rPr>
              <a:t>	 </a:t>
            </a:r>
            <a:r>
              <a:rPr lang="en-US" sz="4800" b="1" dirty="0">
                <a:solidFill>
                  <a:srgbClr val="A73539"/>
                </a:solidFill>
              </a:rPr>
              <a:t>Qualitative analysis </a:t>
            </a:r>
            <a:endParaRPr lang="en-US" sz="4800" b="1" dirty="0">
              <a:sym typeface="Wingdings" pitchFamily="2" charset="2"/>
            </a:endParaRPr>
          </a:p>
          <a:p>
            <a:pPr indent="0">
              <a:buNone/>
            </a:pPr>
            <a:r>
              <a:rPr lang="en-US" sz="4800" dirty="0">
                <a:sym typeface="Wingdings" pitchFamily="2" charset="2"/>
              </a:rPr>
              <a:t>			Ex. How often is it used? Did 						workflow change? </a:t>
            </a:r>
            <a:endParaRPr lang="en-US" sz="4800" dirty="0"/>
          </a:p>
          <a:p>
            <a:pPr indent="0">
              <a:buNone/>
            </a:pPr>
            <a:endParaRPr lang="en-US" sz="4800" dirty="0">
              <a:sym typeface="Wingdings" pitchFamily="2" charset="2"/>
            </a:endParaRPr>
          </a:p>
          <a:p>
            <a:pPr indent="0">
              <a:buNone/>
            </a:pPr>
            <a:endParaRPr lang="en-US" sz="4800" dirty="0"/>
          </a:p>
          <a:p>
            <a:pPr indent="0">
              <a:buNone/>
            </a:pPr>
            <a:endParaRPr lang="en-US" sz="4800" b="1" dirty="0"/>
          </a:p>
        </p:txBody>
      </p:sp>
      <p:sp>
        <p:nvSpPr>
          <p:cNvPr id="15" name="TextBox 14">
            <a:extLst>
              <a:ext uri="{FF2B5EF4-FFF2-40B4-BE49-F238E27FC236}">
                <a16:creationId xmlns:a16="http://schemas.microsoft.com/office/drawing/2014/main" id="{6CA409D0-8B95-8A49-9A5F-5D2E2C4A6000}"/>
              </a:ext>
            </a:extLst>
          </p:cNvPr>
          <p:cNvSpPr txBox="1"/>
          <p:nvPr/>
        </p:nvSpPr>
        <p:spPr>
          <a:xfrm>
            <a:off x="12188456" y="12884727"/>
            <a:ext cx="121955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transitapp.com</a:t>
            </a:r>
            <a:r>
              <a:rPr lang="en-US" sz="4000" dirty="0"/>
              <a:t>/</a:t>
            </a:r>
          </a:p>
        </p:txBody>
      </p:sp>
      <p:pic>
        <p:nvPicPr>
          <p:cNvPr id="16" name="Picture 15" descr="Graphical user interface, application&#10;&#10;Description automatically generated">
            <a:extLst>
              <a:ext uri="{FF2B5EF4-FFF2-40B4-BE49-F238E27FC236}">
                <a16:creationId xmlns:a16="http://schemas.microsoft.com/office/drawing/2014/main" id="{5D082E51-C51A-0D4E-987E-93AA5A5CB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7907" y="3940462"/>
            <a:ext cx="7712148" cy="8741490"/>
          </a:xfrm>
          <a:prstGeom prst="rect">
            <a:avLst/>
          </a:prstGeom>
        </p:spPr>
      </p:pic>
    </p:spTree>
    <p:extLst>
      <p:ext uri="{BB962C8B-B14F-4D97-AF65-F5344CB8AC3E}">
        <p14:creationId xmlns:p14="http://schemas.microsoft.com/office/powerpoint/2010/main" val="226659608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marL="685800" indent="-685800"/>
            <a:r>
              <a:rPr lang="en-US" sz="4800" b="1" dirty="0"/>
              <a:t>Inspection or Principled Rationale – </a:t>
            </a:r>
            <a:r>
              <a:rPr lang="en-US" sz="4800" dirty="0">
                <a:solidFill>
                  <a:srgbClr val="A73539"/>
                </a:solidFill>
              </a:rPr>
              <a:t>Qualitative</a:t>
            </a:r>
            <a:r>
              <a:rPr lang="en-US" sz="4800" dirty="0"/>
              <a:t> </a:t>
            </a:r>
            <a:r>
              <a:rPr lang="en-US" sz="4800" dirty="0">
                <a:solidFill>
                  <a:srgbClr val="A73539"/>
                </a:solidFill>
              </a:rPr>
              <a:t>comparison to design guidelines </a:t>
            </a:r>
          </a:p>
          <a:p>
            <a:pPr indent="0">
              <a:buNone/>
            </a:pPr>
            <a:endParaRPr lang="en-US" sz="4800" b="1" dirty="0">
              <a:solidFill>
                <a:srgbClr val="A73539"/>
              </a:solidFill>
            </a:endParaRPr>
          </a:p>
          <a:p>
            <a:pPr marL="685800" indent="-685800"/>
            <a:r>
              <a:rPr lang="en-US" sz="4800" b="1" dirty="0"/>
              <a:t>Theoretical Analysis – </a:t>
            </a:r>
            <a:r>
              <a:rPr lang="en-US" sz="4800" dirty="0">
                <a:solidFill>
                  <a:srgbClr val="A73539"/>
                </a:solidFill>
              </a:rPr>
              <a:t>O(n) analysis</a:t>
            </a:r>
            <a:r>
              <a:rPr lang="en-US" sz="4800" b="1" dirty="0"/>
              <a:t> </a:t>
            </a:r>
          </a:p>
          <a:p>
            <a:pPr indent="0">
              <a:buNone/>
            </a:pPr>
            <a:endParaRPr lang="en-US" sz="4800" b="1" dirty="0"/>
          </a:p>
          <a:p>
            <a:pPr indent="0">
              <a:buNone/>
            </a:pPr>
            <a:endParaRPr lang="en-US" sz="4800" b="1" dirty="0"/>
          </a:p>
          <a:p>
            <a:pPr marL="685800" indent="-685800"/>
            <a:r>
              <a:rPr lang="en-US" sz="4800" b="1" dirty="0"/>
              <a:t>Benchmarks – </a:t>
            </a:r>
            <a:r>
              <a:rPr lang="en-US" sz="4800" dirty="0">
                <a:solidFill>
                  <a:srgbClr val="A73539"/>
                </a:solidFill>
              </a:rPr>
              <a:t>Quantitative comparison to industry standards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 – </a:t>
            </a:r>
            <a:r>
              <a:rPr lang="en-US" sz="4800" dirty="0">
                <a:solidFill>
                  <a:srgbClr val="A73539"/>
                </a:solidFill>
              </a:rPr>
              <a:t>Quantitative comparison across controlled conditions</a:t>
            </a:r>
          </a:p>
          <a:p>
            <a:pPr indent="0">
              <a:buNone/>
            </a:pPr>
            <a:endParaRPr lang="en-US" sz="4800" dirty="0">
              <a:solidFill>
                <a:srgbClr val="A73539"/>
              </a:solidFill>
            </a:endParaRPr>
          </a:p>
          <a:p>
            <a:pPr indent="0">
              <a:buNone/>
            </a:pPr>
            <a:endParaRPr lang="en-US" sz="4800" b="1" dirty="0"/>
          </a:p>
          <a:p>
            <a:pPr marL="685800" indent="-685800"/>
            <a:r>
              <a:rPr lang="en-US" sz="4800" b="1" dirty="0"/>
              <a:t>Observational Study – </a:t>
            </a:r>
            <a:r>
              <a:rPr lang="en-US" sz="4800" dirty="0">
                <a:solidFill>
                  <a:srgbClr val="A73539"/>
                </a:solidFill>
              </a:rPr>
              <a:t>Quantitative or qualitative comparison</a:t>
            </a:r>
          </a:p>
          <a:p>
            <a:pPr indent="0">
              <a:buNone/>
            </a:pPr>
            <a:endParaRPr lang="en-US" sz="4800" b="1" dirty="0">
              <a:solidFill>
                <a:srgbClr val="A73539"/>
              </a:solidFill>
            </a:endParaRPr>
          </a:p>
          <a:p>
            <a:pPr marL="685800" indent="-685800"/>
            <a:r>
              <a:rPr lang="en-US" sz="4800" b="1" dirty="0"/>
              <a:t>Field Deployment or Case Studies – </a:t>
            </a:r>
            <a:r>
              <a:rPr lang="en-US" sz="4800" dirty="0">
                <a:solidFill>
                  <a:srgbClr val="A73539"/>
                </a:solidFill>
              </a:rPr>
              <a:t>Qualitative or quantitative analysis “in the wild”</a:t>
            </a:r>
          </a:p>
          <a:p>
            <a:pPr indent="0">
              <a:buNone/>
            </a:pPr>
            <a:endParaRPr lang="en-US" sz="4800" dirty="0"/>
          </a:p>
        </p:txBody>
      </p:sp>
      <p:sp>
        <p:nvSpPr>
          <p:cNvPr id="9" name="Frame 8">
            <a:extLst>
              <a:ext uri="{FF2B5EF4-FFF2-40B4-BE49-F238E27FC236}">
                <a16:creationId xmlns:a16="http://schemas.microsoft.com/office/drawing/2014/main" id="{16ADC477-B09E-9A4F-A68E-EE30E9D8D36E}"/>
              </a:ext>
            </a:extLst>
          </p:cNvPr>
          <p:cNvSpPr/>
          <p:nvPr/>
        </p:nvSpPr>
        <p:spPr>
          <a:xfrm>
            <a:off x="12228023" y="5213236"/>
            <a:ext cx="11942619" cy="2011680"/>
          </a:xfrm>
          <a:prstGeom prst="frame">
            <a:avLst>
              <a:gd name="adj1" fmla="val 3846"/>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76443522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29801"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r>
              <a:rPr lang="en-US" sz="4800" dirty="0">
                <a:sym typeface="Wingdings" pitchFamily="2" charset="2"/>
              </a:rPr>
              <a:t> </a:t>
            </a:r>
            <a:r>
              <a:rPr lang="en-US" sz="4800" dirty="0">
                <a:solidFill>
                  <a:srgbClr val="C00000"/>
                </a:solidFill>
                <a:sym typeface="Wingdings" pitchFamily="2" charset="2"/>
              </a:rPr>
              <a:t>There are many ways to design a 	controlled experiment (i.e. many 	experimental designs). We’ll touch 	on some more later.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extLst>
                  <p:ext uri="{D42A27DB-BD31-4B8C-83A1-F6EECF244321}">
                    <p14:modId xmlns:p14="http://schemas.microsoft.com/office/powerpoint/2010/main" val="2828770278"/>
                  </p:ext>
                </p:extLst>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279055708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Title 2">
            <a:extLst>
              <a:ext uri="{FF2B5EF4-FFF2-40B4-BE49-F238E27FC236}">
                <a16:creationId xmlns:a16="http://schemas.microsoft.com/office/drawing/2014/main" id="{92C53F47-FDD8-0D4F-9E37-479BB65F0274}"/>
              </a:ext>
            </a:extLst>
          </p:cNvPr>
          <p:cNvSpPr>
            <a:spLocks noGrp="1"/>
          </p:cNvSpPr>
          <p:nvPr>
            <p:ph type="title"/>
          </p:nvPr>
        </p:nvSpPr>
        <p:spPr>
          <a:xfrm>
            <a:off x="347113" y="3790510"/>
            <a:ext cx="6657646" cy="8706290"/>
          </a:xfrm>
        </p:spPr>
        <p:txBody>
          <a:bodyPr anchor="t"/>
          <a:lstStyle/>
          <a:p>
            <a:pPr algn="l"/>
            <a:r>
              <a:rPr lang="en-US" sz="5400" b="1" dirty="0">
                <a:solidFill>
                  <a:srgbClr val="FF4013"/>
                </a:solidFill>
              </a:rPr>
              <a:t>Between Subject </a:t>
            </a:r>
            <a:br>
              <a:rPr lang="en-US" sz="5400" b="1" dirty="0">
                <a:solidFill>
                  <a:srgbClr val="FF4013"/>
                </a:solidFill>
              </a:rPr>
            </a:br>
            <a:r>
              <a:rPr lang="en-US" sz="5400" b="1" dirty="0">
                <a:solidFill>
                  <a:srgbClr val="FF4013"/>
                </a:solidFill>
              </a:rPr>
              <a:t>Design</a:t>
            </a:r>
            <a:br>
              <a:rPr lang="en-US" sz="5400" b="1" dirty="0">
                <a:solidFill>
                  <a:srgbClr val="FF4013"/>
                </a:solidFill>
              </a:rPr>
            </a:br>
            <a:r>
              <a:rPr lang="en-US" sz="5400" dirty="0">
                <a:solidFill>
                  <a:schemeClr val="tx1"/>
                </a:solidFill>
                <a:sym typeface="Wingdings" pitchFamily="2" charset="2"/>
              </a:rPr>
              <a:t>Each participant sees one stimuli </a:t>
            </a:r>
            <a:br>
              <a:rPr lang="en-US" sz="5400" dirty="0">
                <a:solidFill>
                  <a:schemeClr val="tx1"/>
                </a:solidFill>
                <a:sym typeface="Wingdings" pitchFamily="2" charset="2"/>
              </a:rPr>
            </a:br>
            <a:r>
              <a:rPr lang="en-US" sz="5400" dirty="0">
                <a:solidFill>
                  <a:schemeClr val="tx1"/>
                </a:solidFill>
                <a:sym typeface="Wingdings" pitchFamily="2" charset="2"/>
              </a:rPr>
              <a:t>Typically randomize stimuli assignment</a:t>
            </a:r>
            <a:br>
              <a:rPr lang="en-US" sz="5400" dirty="0">
                <a:solidFill>
                  <a:schemeClr val="tx1"/>
                </a:solidFill>
                <a:sym typeface="Wingdings" pitchFamily="2" charset="2"/>
              </a:rPr>
            </a:br>
            <a:br>
              <a:rPr lang="en-US" sz="5400" b="1" dirty="0">
                <a:solidFill>
                  <a:srgbClr val="FF4013"/>
                </a:solidFill>
              </a:rPr>
            </a:br>
            <a:br>
              <a:rPr lang="en-US" sz="5400" b="1" dirty="0">
                <a:solidFill>
                  <a:srgbClr val="FF4013"/>
                </a:solidFill>
              </a:rPr>
            </a:br>
            <a:endParaRPr lang="en-US" sz="5400" b="1" dirty="0">
              <a:solidFill>
                <a:srgbClr val="FF4013"/>
              </a:solidFill>
            </a:endParaRPr>
          </a:p>
        </p:txBody>
      </p:sp>
      <p:sp>
        <p:nvSpPr>
          <p:cNvPr id="9" name="Title 2">
            <a:extLst>
              <a:ext uri="{FF2B5EF4-FFF2-40B4-BE49-F238E27FC236}">
                <a16:creationId xmlns:a16="http://schemas.microsoft.com/office/drawing/2014/main" id="{B817E799-FFA1-4349-A872-0D2CE48BB83C}"/>
              </a:ext>
            </a:extLst>
          </p:cNvPr>
          <p:cNvSpPr txBox="1">
            <a:spLocks/>
          </p:cNvSpPr>
          <p:nvPr/>
        </p:nvSpPr>
        <p:spPr>
          <a:xfrm>
            <a:off x="12399818" y="3790510"/>
            <a:ext cx="6605772" cy="87062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dirty="0">
                <a:solidFill>
                  <a:srgbClr val="FF4013"/>
                </a:solidFill>
              </a:rPr>
              <a:t>Within Subject Design</a:t>
            </a:r>
            <a:br>
              <a:rPr lang="en-US" sz="5400" b="1" dirty="0">
                <a:solidFill>
                  <a:srgbClr val="FF4013"/>
                </a:solidFill>
              </a:rPr>
            </a:br>
            <a:r>
              <a:rPr lang="en-US" sz="5400" dirty="0">
                <a:solidFill>
                  <a:schemeClr val="tx1"/>
                </a:solidFill>
                <a:sym typeface="Wingdings" pitchFamily="2" charset="2"/>
              </a:rPr>
              <a:t>Each participant sees all stimuli</a:t>
            </a:r>
          </a:p>
          <a:p>
            <a:pPr algn="l" hangingPunct="1"/>
            <a:r>
              <a:rPr lang="en-US" sz="5400" dirty="0">
                <a:solidFill>
                  <a:schemeClr val="tx1"/>
                </a:solidFill>
                <a:sym typeface="Wingdings" pitchFamily="2" charset="2"/>
              </a:rPr>
              <a:t>Typically randomize stimuli order</a:t>
            </a:r>
          </a:p>
          <a:p>
            <a:pPr algn="l" hangingPunct="1"/>
            <a:br>
              <a:rPr lang="en-US" sz="5400" b="1" dirty="0">
                <a:solidFill>
                  <a:srgbClr val="FF4013"/>
                </a:solidFill>
              </a:rPr>
            </a:br>
            <a:endParaRPr lang="en-US" sz="5400" b="1" dirty="0">
              <a:solidFill>
                <a:srgbClr val="FF4013"/>
              </a:solidFill>
            </a:endParaRPr>
          </a:p>
        </p:txBody>
      </p:sp>
      <p:sp>
        <p:nvSpPr>
          <p:cNvPr id="10" name="Rectangle 9">
            <a:extLst>
              <a:ext uri="{FF2B5EF4-FFF2-40B4-BE49-F238E27FC236}">
                <a16:creationId xmlns:a16="http://schemas.microsoft.com/office/drawing/2014/main" id="{BA0BAF38-E523-D046-AC81-10A9E1C9DE2B}"/>
              </a:ext>
            </a:extLst>
          </p:cNvPr>
          <p:cNvSpPr/>
          <p:nvPr/>
        </p:nvSpPr>
        <p:spPr>
          <a:xfrm>
            <a:off x="7004759" y="57747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BB21ED66-A5B1-E84A-9977-3696ECF1F248}"/>
              </a:ext>
            </a:extLst>
          </p:cNvPr>
          <p:cNvSpPr/>
          <p:nvPr/>
        </p:nvSpPr>
        <p:spPr>
          <a:xfrm>
            <a:off x="7004759" y="79668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2" name="Rectangle 11">
            <a:extLst>
              <a:ext uri="{FF2B5EF4-FFF2-40B4-BE49-F238E27FC236}">
                <a16:creationId xmlns:a16="http://schemas.microsoft.com/office/drawing/2014/main" id="{B4B2977F-3809-A041-83E4-CA1A588E35B8}"/>
              </a:ext>
            </a:extLst>
          </p:cNvPr>
          <p:cNvSpPr/>
          <p:nvPr/>
        </p:nvSpPr>
        <p:spPr>
          <a:xfrm>
            <a:off x="7004759" y="101752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3" name="Rectangle 12">
            <a:extLst>
              <a:ext uri="{FF2B5EF4-FFF2-40B4-BE49-F238E27FC236}">
                <a16:creationId xmlns:a16="http://schemas.microsoft.com/office/drawing/2014/main" id="{18FFEB36-1CF2-E245-B56F-F3E4CDF8DC34}"/>
              </a:ext>
            </a:extLst>
          </p:cNvPr>
          <p:cNvSpPr/>
          <p:nvPr/>
        </p:nvSpPr>
        <p:spPr>
          <a:xfrm>
            <a:off x="18922187" y="58368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78791150-F823-744F-ACD2-DBD6CC8ABDEA}"/>
              </a:ext>
            </a:extLst>
          </p:cNvPr>
          <p:cNvSpPr/>
          <p:nvPr/>
        </p:nvSpPr>
        <p:spPr>
          <a:xfrm>
            <a:off x="18922187" y="80289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5" name="Rectangle 14">
            <a:extLst>
              <a:ext uri="{FF2B5EF4-FFF2-40B4-BE49-F238E27FC236}">
                <a16:creationId xmlns:a16="http://schemas.microsoft.com/office/drawing/2014/main" id="{BB155E1E-3865-4D42-A260-32BC78A546A5}"/>
              </a:ext>
            </a:extLst>
          </p:cNvPr>
          <p:cNvSpPr/>
          <p:nvPr/>
        </p:nvSpPr>
        <p:spPr>
          <a:xfrm>
            <a:off x="18922187" y="102373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pic>
        <p:nvPicPr>
          <p:cNvPr id="19" name="Graphic 18" descr="Man outline">
            <a:extLst>
              <a:ext uri="{FF2B5EF4-FFF2-40B4-BE49-F238E27FC236}">
                <a16:creationId xmlns:a16="http://schemas.microsoft.com/office/drawing/2014/main" id="{73648326-BDD3-7343-9278-426E0403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416" y="10692636"/>
            <a:ext cx="914400" cy="914400"/>
          </a:xfrm>
          <a:prstGeom prst="rect">
            <a:avLst/>
          </a:prstGeom>
        </p:spPr>
      </p:pic>
      <p:pic>
        <p:nvPicPr>
          <p:cNvPr id="22" name="Graphic 21" descr="Man outline">
            <a:extLst>
              <a:ext uri="{FF2B5EF4-FFF2-40B4-BE49-F238E27FC236}">
                <a16:creationId xmlns:a16="http://schemas.microsoft.com/office/drawing/2014/main" id="{28AAFC89-D162-1F49-BCE2-6EA1F7F8C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66" y="10703416"/>
            <a:ext cx="914400" cy="914400"/>
          </a:xfrm>
          <a:prstGeom prst="rect">
            <a:avLst/>
          </a:prstGeom>
        </p:spPr>
      </p:pic>
      <p:pic>
        <p:nvPicPr>
          <p:cNvPr id="25" name="Graphic 24" descr="Man outline">
            <a:extLst>
              <a:ext uri="{FF2B5EF4-FFF2-40B4-BE49-F238E27FC236}">
                <a16:creationId xmlns:a16="http://schemas.microsoft.com/office/drawing/2014/main" id="{6A3F7E70-C762-DD40-A3F3-828C24DC6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0166" y="10692636"/>
            <a:ext cx="914400" cy="914400"/>
          </a:xfrm>
          <a:prstGeom prst="rect">
            <a:avLst/>
          </a:prstGeom>
        </p:spPr>
      </p:pic>
      <p:pic>
        <p:nvPicPr>
          <p:cNvPr id="26" name="Graphic 25" descr="Man outline">
            <a:extLst>
              <a:ext uri="{FF2B5EF4-FFF2-40B4-BE49-F238E27FC236}">
                <a16:creationId xmlns:a16="http://schemas.microsoft.com/office/drawing/2014/main" id="{3C278CDE-1202-0144-A4A5-72A8C09E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2562" y="7275587"/>
            <a:ext cx="914400" cy="914400"/>
          </a:xfrm>
          <a:prstGeom prst="rect">
            <a:avLst/>
          </a:prstGeom>
        </p:spPr>
      </p:pic>
      <p:pic>
        <p:nvPicPr>
          <p:cNvPr id="27" name="Graphic 26" descr="Man outline">
            <a:extLst>
              <a:ext uri="{FF2B5EF4-FFF2-40B4-BE49-F238E27FC236}">
                <a16:creationId xmlns:a16="http://schemas.microsoft.com/office/drawing/2014/main" id="{BF18EDF5-B759-8441-A38F-E20EDEB1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2162" y="7275587"/>
            <a:ext cx="914400" cy="914400"/>
          </a:xfrm>
          <a:prstGeom prst="rect">
            <a:avLst/>
          </a:prstGeom>
        </p:spPr>
      </p:pic>
      <p:pic>
        <p:nvPicPr>
          <p:cNvPr id="28" name="Graphic 27" descr="Man outline">
            <a:extLst>
              <a:ext uri="{FF2B5EF4-FFF2-40B4-BE49-F238E27FC236}">
                <a16:creationId xmlns:a16="http://schemas.microsoft.com/office/drawing/2014/main" id="{4F2637BA-CFF8-2742-9A55-DDD17248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1762" y="7275587"/>
            <a:ext cx="914400" cy="914400"/>
          </a:xfrm>
          <a:prstGeom prst="rect">
            <a:avLst/>
          </a:prstGeom>
        </p:spPr>
      </p:pic>
      <p:pic>
        <p:nvPicPr>
          <p:cNvPr id="29" name="Graphic 28" descr="Man outline">
            <a:extLst>
              <a:ext uri="{FF2B5EF4-FFF2-40B4-BE49-F238E27FC236}">
                <a16:creationId xmlns:a16="http://schemas.microsoft.com/office/drawing/2014/main" id="{1B467B04-6752-AC40-99B3-770BE925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8263767"/>
            <a:ext cx="914400" cy="914400"/>
          </a:xfrm>
          <a:prstGeom prst="rect">
            <a:avLst/>
          </a:prstGeom>
        </p:spPr>
      </p:pic>
      <p:pic>
        <p:nvPicPr>
          <p:cNvPr id="30" name="Graphic 29" descr="Man outline">
            <a:extLst>
              <a:ext uri="{FF2B5EF4-FFF2-40B4-BE49-F238E27FC236}">
                <a16:creationId xmlns:a16="http://schemas.microsoft.com/office/drawing/2014/main" id="{0D78D4F8-C176-C84B-B5BC-21A6B8310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8263767"/>
            <a:ext cx="914400" cy="914400"/>
          </a:xfrm>
          <a:prstGeom prst="rect">
            <a:avLst/>
          </a:prstGeom>
        </p:spPr>
      </p:pic>
      <p:pic>
        <p:nvPicPr>
          <p:cNvPr id="31" name="Graphic 30" descr="Man outline">
            <a:extLst>
              <a:ext uri="{FF2B5EF4-FFF2-40B4-BE49-F238E27FC236}">
                <a16:creationId xmlns:a16="http://schemas.microsoft.com/office/drawing/2014/main" id="{6A91CF2B-B334-794F-AE3C-C279B724A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8263767"/>
            <a:ext cx="914400" cy="914400"/>
          </a:xfrm>
          <a:prstGeom prst="rect">
            <a:avLst/>
          </a:prstGeom>
        </p:spPr>
      </p:pic>
      <p:pic>
        <p:nvPicPr>
          <p:cNvPr id="32" name="Graphic 31" descr="Man outline">
            <a:extLst>
              <a:ext uri="{FF2B5EF4-FFF2-40B4-BE49-F238E27FC236}">
                <a16:creationId xmlns:a16="http://schemas.microsoft.com/office/drawing/2014/main" id="{5A04EDC9-4507-674F-894E-BE52A44A0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9260810"/>
            <a:ext cx="914400" cy="914400"/>
          </a:xfrm>
          <a:prstGeom prst="rect">
            <a:avLst/>
          </a:prstGeom>
        </p:spPr>
      </p:pic>
      <p:pic>
        <p:nvPicPr>
          <p:cNvPr id="33" name="Graphic 32" descr="Man outline">
            <a:extLst>
              <a:ext uri="{FF2B5EF4-FFF2-40B4-BE49-F238E27FC236}">
                <a16:creationId xmlns:a16="http://schemas.microsoft.com/office/drawing/2014/main" id="{67E4BACC-C7D5-7645-9DF3-91DBD6F77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9260810"/>
            <a:ext cx="914400" cy="914400"/>
          </a:xfrm>
          <a:prstGeom prst="rect">
            <a:avLst/>
          </a:prstGeom>
        </p:spPr>
      </p:pic>
      <p:pic>
        <p:nvPicPr>
          <p:cNvPr id="34" name="Graphic 33" descr="Man outline">
            <a:extLst>
              <a:ext uri="{FF2B5EF4-FFF2-40B4-BE49-F238E27FC236}">
                <a16:creationId xmlns:a16="http://schemas.microsoft.com/office/drawing/2014/main" id="{2BFE48DB-F747-6B48-8005-BA7A0FADE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9260810"/>
            <a:ext cx="914400" cy="914400"/>
          </a:xfrm>
          <a:prstGeom prst="rect">
            <a:avLst/>
          </a:prstGeom>
        </p:spPr>
      </p:pic>
      <p:sp>
        <p:nvSpPr>
          <p:cNvPr id="35" name="Right Brace 34">
            <a:extLst>
              <a:ext uri="{FF2B5EF4-FFF2-40B4-BE49-F238E27FC236}">
                <a16:creationId xmlns:a16="http://schemas.microsoft.com/office/drawing/2014/main" id="{3EAAC7DF-02A4-A74A-8CB5-64B8D2A269C1}"/>
              </a:ext>
            </a:extLst>
          </p:cNvPr>
          <p:cNvSpPr/>
          <p:nvPr/>
        </p:nvSpPr>
        <p:spPr>
          <a:xfrm>
            <a:off x="21696216" y="6292177"/>
            <a:ext cx="623455" cy="5314859"/>
          </a:xfrm>
          <a:prstGeom prst="rightBrace">
            <a:avLst/>
          </a:prstGeom>
          <a:noFill/>
          <a:ln w="76200" cap="flat">
            <a:solidFill>
              <a:schemeClr val="tx1">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6" name="Left Arrow 35">
            <a:extLst>
              <a:ext uri="{FF2B5EF4-FFF2-40B4-BE49-F238E27FC236}">
                <a16:creationId xmlns:a16="http://schemas.microsoft.com/office/drawing/2014/main" id="{9228020A-0F5C-5D40-A72D-A5E0097E9F21}"/>
              </a:ext>
            </a:extLst>
          </p:cNvPr>
          <p:cNvSpPr/>
          <p:nvPr/>
        </p:nvSpPr>
        <p:spPr>
          <a:xfrm>
            <a:off x="9840087" y="6634376"/>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Left Arrow 36">
            <a:extLst>
              <a:ext uri="{FF2B5EF4-FFF2-40B4-BE49-F238E27FC236}">
                <a16:creationId xmlns:a16="http://schemas.microsoft.com/office/drawing/2014/main" id="{042FE044-B900-9741-A276-F77A455A0C32}"/>
              </a:ext>
            </a:extLst>
          </p:cNvPr>
          <p:cNvSpPr/>
          <p:nvPr/>
        </p:nvSpPr>
        <p:spPr>
          <a:xfrm>
            <a:off x="9856276" y="884472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8" name="Left Arrow 37">
            <a:extLst>
              <a:ext uri="{FF2B5EF4-FFF2-40B4-BE49-F238E27FC236}">
                <a16:creationId xmlns:a16="http://schemas.microsoft.com/office/drawing/2014/main" id="{ED7A3FE1-0E93-1E46-AC8A-99D5249458FD}"/>
              </a:ext>
            </a:extLst>
          </p:cNvPr>
          <p:cNvSpPr/>
          <p:nvPr/>
        </p:nvSpPr>
        <p:spPr>
          <a:xfrm>
            <a:off x="9867506" y="1104495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39" name="Graphic 38" descr="Man outline">
            <a:extLst>
              <a:ext uri="{FF2B5EF4-FFF2-40B4-BE49-F238E27FC236}">
                <a16:creationId xmlns:a16="http://schemas.microsoft.com/office/drawing/2014/main" id="{BD35BB0B-05FF-A141-888F-5C1519A9C4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3066" y="8655803"/>
            <a:ext cx="914400" cy="914400"/>
          </a:xfrm>
          <a:prstGeom prst="rect">
            <a:avLst/>
          </a:prstGeom>
        </p:spPr>
      </p:pic>
      <p:pic>
        <p:nvPicPr>
          <p:cNvPr id="40" name="Graphic 39" descr="Man outline">
            <a:extLst>
              <a:ext uri="{FF2B5EF4-FFF2-40B4-BE49-F238E27FC236}">
                <a16:creationId xmlns:a16="http://schemas.microsoft.com/office/drawing/2014/main" id="{0B58C8EE-5E80-794A-A319-7A41C7B666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6616" y="8666583"/>
            <a:ext cx="914400" cy="914400"/>
          </a:xfrm>
          <a:prstGeom prst="rect">
            <a:avLst/>
          </a:prstGeom>
        </p:spPr>
      </p:pic>
      <p:pic>
        <p:nvPicPr>
          <p:cNvPr id="41" name="Graphic 40" descr="Man outline">
            <a:extLst>
              <a:ext uri="{FF2B5EF4-FFF2-40B4-BE49-F238E27FC236}">
                <a16:creationId xmlns:a16="http://schemas.microsoft.com/office/drawing/2014/main" id="{23342375-8CBB-9F4F-8C18-76F1826C48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3816" y="8655803"/>
            <a:ext cx="914400" cy="914400"/>
          </a:xfrm>
          <a:prstGeom prst="rect">
            <a:avLst/>
          </a:prstGeom>
        </p:spPr>
      </p:pic>
      <p:pic>
        <p:nvPicPr>
          <p:cNvPr id="42" name="Graphic 41" descr="Man outline">
            <a:extLst>
              <a:ext uri="{FF2B5EF4-FFF2-40B4-BE49-F238E27FC236}">
                <a16:creationId xmlns:a16="http://schemas.microsoft.com/office/drawing/2014/main" id="{798D4211-7D7C-1F4B-B6F1-4CA68B0340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1432" y="6372984"/>
            <a:ext cx="914400" cy="914400"/>
          </a:xfrm>
          <a:prstGeom prst="rect">
            <a:avLst/>
          </a:prstGeom>
        </p:spPr>
      </p:pic>
      <p:pic>
        <p:nvPicPr>
          <p:cNvPr id="43" name="Graphic 42" descr="Man outline">
            <a:extLst>
              <a:ext uri="{FF2B5EF4-FFF2-40B4-BE49-F238E27FC236}">
                <a16:creationId xmlns:a16="http://schemas.microsoft.com/office/drawing/2014/main" id="{C2CC1F56-58A6-3F4B-960A-E01E5EC90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4982" y="6383764"/>
            <a:ext cx="914400" cy="914400"/>
          </a:xfrm>
          <a:prstGeom prst="rect">
            <a:avLst/>
          </a:prstGeom>
        </p:spPr>
      </p:pic>
      <p:pic>
        <p:nvPicPr>
          <p:cNvPr id="44" name="Graphic 43" descr="Man outline">
            <a:extLst>
              <a:ext uri="{FF2B5EF4-FFF2-40B4-BE49-F238E27FC236}">
                <a16:creationId xmlns:a16="http://schemas.microsoft.com/office/drawing/2014/main" id="{4375786F-A404-9A47-8A33-ED8772E82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182" y="6372984"/>
            <a:ext cx="914400" cy="914400"/>
          </a:xfrm>
          <a:prstGeom prst="rect">
            <a:avLst/>
          </a:prstGeom>
        </p:spPr>
      </p:pic>
    </p:spTree>
    <p:extLst>
      <p:ext uri="{BB962C8B-B14F-4D97-AF65-F5344CB8AC3E}">
        <p14:creationId xmlns:p14="http://schemas.microsoft.com/office/powerpoint/2010/main" val="194365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Title 2">
            <a:extLst>
              <a:ext uri="{FF2B5EF4-FFF2-40B4-BE49-F238E27FC236}">
                <a16:creationId xmlns:a16="http://schemas.microsoft.com/office/drawing/2014/main" id="{92C53F47-FDD8-0D4F-9E37-479BB65F0274}"/>
              </a:ext>
            </a:extLst>
          </p:cNvPr>
          <p:cNvSpPr>
            <a:spLocks noGrp="1"/>
          </p:cNvSpPr>
          <p:nvPr>
            <p:ph type="title"/>
          </p:nvPr>
        </p:nvSpPr>
        <p:spPr>
          <a:xfrm>
            <a:off x="347113" y="3790510"/>
            <a:ext cx="6657646" cy="8706290"/>
          </a:xfrm>
        </p:spPr>
        <p:txBody>
          <a:bodyPr anchor="t"/>
          <a:lstStyle/>
          <a:p>
            <a:pPr algn="l"/>
            <a:r>
              <a:rPr lang="en-US" sz="5400" b="1" dirty="0">
                <a:solidFill>
                  <a:srgbClr val="FF4013"/>
                </a:solidFill>
              </a:rPr>
              <a:t>Between Subject </a:t>
            </a:r>
            <a:br>
              <a:rPr lang="en-US" sz="5400" b="1" dirty="0">
                <a:solidFill>
                  <a:srgbClr val="FF4013"/>
                </a:solidFill>
              </a:rPr>
            </a:br>
            <a:r>
              <a:rPr lang="en-US" sz="5400" b="1" dirty="0">
                <a:solidFill>
                  <a:srgbClr val="FF4013"/>
                </a:solidFill>
              </a:rPr>
              <a:t>Design</a:t>
            </a:r>
            <a:br>
              <a:rPr lang="en-US" sz="5400" dirty="0">
                <a:solidFill>
                  <a:schemeClr val="tx1"/>
                </a:solidFill>
                <a:sym typeface="Wingdings" pitchFamily="2" charset="2"/>
              </a:rPr>
            </a:br>
            <a:r>
              <a:rPr lang="en-US" sz="5400" b="1" dirty="0">
                <a:solidFill>
                  <a:schemeClr val="tx1"/>
                </a:solidFill>
                <a:sym typeface="Wingdings" pitchFamily="2" charset="2"/>
              </a:rPr>
              <a:t>Pros</a:t>
            </a:r>
            <a:br>
              <a:rPr lang="en-US" sz="5400" b="1" dirty="0">
                <a:solidFill>
                  <a:schemeClr val="tx1"/>
                </a:solidFill>
                <a:sym typeface="Wingdings" pitchFamily="2" charset="2"/>
              </a:rPr>
            </a:br>
            <a:r>
              <a:rPr lang="en-US" sz="4000" dirty="0">
                <a:solidFill>
                  <a:schemeClr val="tx1"/>
                </a:solidFill>
                <a:sym typeface="Wingdings" pitchFamily="2" charset="2"/>
              </a:rPr>
              <a:t> No risk of learning effects</a:t>
            </a:r>
            <a:br>
              <a:rPr lang="en-US" sz="4000" dirty="0">
                <a:solidFill>
                  <a:schemeClr val="tx1"/>
                </a:solidFill>
                <a:sym typeface="Wingdings" pitchFamily="2" charset="2"/>
              </a:rPr>
            </a:br>
            <a:br>
              <a:rPr lang="en-US" sz="5400" b="1" dirty="0">
                <a:solidFill>
                  <a:schemeClr val="tx1"/>
                </a:solidFill>
                <a:sym typeface="Wingdings" pitchFamily="2" charset="2"/>
              </a:rPr>
            </a:br>
            <a:r>
              <a:rPr lang="en-US" sz="5400" b="1" dirty="0">
                <a:solidFill>
                  <a:schemeClr val="tx1"/>
                </a:solidFill>
                <a:sym typeface="Wingdings" pitchFamily="2" charset="2"/>
              </a:rPr>
              <a:t>Cons </a:t>
            </a:r>
            <a:br>
              <a:rPr lang="en-US" sz="5400" b="1" dirty="0">
                <a:solidFill>
                  <a:schemeClr val="tx1"/>
                </a:solidFill>
                <a:sym typeface="Wingdings" pitchFamily="2" charset="2"/>
              </a:rPr>
            </a:br>
            <a:r>
              <a:rPr lang="en-US" sz="4000" dirty="0">
                <a:solidFill>
                  <a:schemeClr val="tx1"/>
                </a:solidFill>
                <a:sym typeface="Wingdings" pitchFamily="2" charset="2"/>
              </a:rPr>
              <a:t> Requires larger sample</a:t>
            </a:r>
            <a:br>
              <a:rPr lang="en-US" sz="4000" dirty="0">
                <a:solidFill>
                  <a:schemeClr val="tx1"/>
                </a:solidFill>
                <a:sym typeface="Wingdings" pitchFamily="2" charset="2"/>
              </a:rPr>
            </a:br>
            <a:r>
              <a:rPr lang="en-US" sz="4000" dirty="0">
                <a:solidFill>
                  <a:schemeClr val="tx1"/>
                </a:solidFill>
                <a:sym typeface="Wingdings" pitchFamily="2" charset="2"/>
              </a:rPr>
              <a:t> No direct comparisons </a:t>
            </a:r>
            <a:br>
              <a:rPr lang="en-US" sz="4000" dirty="0">
                <a:solidFill>
                  <a:schemeClr val="tx1"/>
                </a:solidFill>
                <a:sym typeface="Wingdings" pitchFamily="2" charset="2"/>
              </a:rPr>
            </a:br>
            <a:r>
              <a:rPr lang="en-US" sz="4000" dirty="0">
                <a:solidFill>
                  <a:schemeClr val="tx1"/>
                </a:solidFill>
                <a:sym typeface="Wingdings" pitchFamily="2" charset="2"/>
              </a:rPr>
              <a:t>     (same person) between      </a:t>
            </a:r>
            <a:br>
              <a:rPr lang="en-US" sz="4000" dirty="0">
                <a:solidFill>
                  <a:schemeClr val="tx1"/>
                </a:solidFill>
                <a:sym typeface="Wingdings" pitchFamily="2" charset="2"/>
              </a:rPr>
            </a:br>
            <a:r>
              <a:rPr lang="en-US" sz="4000" dirty="0">
                <a:solidFill>
                  <a:schemeClr val="tx1"/>
                </a:solidFill>
                <a:sym typeface="Wingdings" pitchFamily="2" charset="2"/>
              </a:rPr>
              <a:t>     conditions</a:t>
            </a:r>
            <a:br>
              <a:rPr lang="en-US" sz="5400" b="1" dirty="0">
                <a:solidFill>
                  <a:srgbClr val="FF4013"/>
                </a:solidFill>
              </a:rPr>
            </a:br>
            <a:br>
              <a:rPr lang="en-US" sz="5400" b="1" dirty="0">
                <a:solidFill>
                  <a:srgbClr val="FF4013"/>
                </a:solidFill>
              </a:rPr>
            </a:br>
            <a:endParaRPr lang="en-US" sz="5400" b="1" dirty="0">
              <a:solidFill>
                <a:srgbClr val="FF4013"/>
              </a:solidFill>
            </a:endParaRPr>
          </a:p>
        </p:txBody>
      </p:sp>
      <p:sp>
        <p:nvSpPr>
          <p:cNvPr id="9" name="Title 2">
            <a:extLst>
              <a:ext uri="{FF2B5EF4-FFF2-40B4-BE49-F238E27FC236}">
                <a16:creationId xmlns:a16="http://schemas.microsoft.com/office/drawing/2014/main" id="{B817E799-FFA1-4349-A872-0D2CE48BB83C}"/>
              </a:ext>
            </a:extLst>
          </p:cNvPr>
          <p:cNvSpPr txBox="1">
            <a:spLocks/>
          </p:cNvSpPr>
          <p:nvPr/>
        </p:nvSpPr>
        <p:spPr>
          <a:xfrm>
            <a:off x="12399818" y="3790510"/>
            <a:ext cx="6605772" cy="87062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dirty="0">
                <a:solidFill>
                  <a:srgbClr val="FF4013"/>
                </a:solidFill>
              </a:rPr>
              <a:t>Within Subject Design</a:t>
            </a:r>
            <a:br>
              <a:rPr lang="en-US" sz="5400" b="1" dirty="0">
                <a:solidFill>
                  <a:srgbClr val="FF4013"/>
                </a:solidFill>
              </a:rPr>
            </a:br>
            <a:r>
              <a:rPr lang="en-US" sz="5400" dirty="0">
                <a:solidFill>
                  <a:schemeClr val="tx1"/>
                </a:solidFill>
                <a:sym typeface="Wingdings" pitchFamily="2" charset="2"/>
              </a:rPr>
              <a:t></a:t>
            </a:r>
            <a:r>
              <a:rPr lang="en-US" sz="5400" b="1" dirty="0">
                <a:solidFill>
                  <a:schemeClr val="tx1"/>
                </a:solidFill>
                <a:sym typeface="Wingdings" pitchFamily="2" charset="2"/>
              </a:rPr>
              <a:t>Pros</a:t>
            </a:r>
          </a:p>
          <a:p>
            <a:pPr marL="571500" lvl="2" indent="-571500" algn="l" hangingPunct="1">
              <a:buFont typeface="Wingdings" pitchFamily="2" charset="2"/>
              <a:buChar char="à"/>
            </a:pPr>
            <a:r>
              <a:rPr lang="en-US" sz="4000" dirty="0">
                <a:solidFill>
                  <a:schemeClr val="tx1"/>
                </a:solidFill>
                <a:sym typeface="Wingdings" pitchFamily="2" charset="2"/>
              </a:rPr>
              <a:t>Direct comparison (same person) between conditions </a:t>
            </a:r>
          </a:p>
          <a:p>
            <a:pPr marL="571500" lvl="2" indent="-571500" algn="l" hangingPunct="1">
              <a:buFont typeface="Wingdings" pitchFamily="2" charset="2"/>
              <a:buChar char="à"/>
            </a:pPr>
            <a:r>
              <a:rPr lang="en-US" sz="4000" dirty="0">
                <a:solidFill>
                  <a:schemeClr val="tx1"/>
                </a:solidFill>
                <a:sym typeface="Wingdings" pitchFamily="2" charset="2"/>
              </a:rPr>
              <a:t>More data with fewer participants</a:t>
            </a:r>
          </a:p>
          <a:p>
            <a:pPr marL="571500" lvl="2" indent="-571500" algn="l" hangingPunct="1">
              <a:buFont typeface="Wingdings" pitchFamily="2" charset="2"/>
              <a:buChar char="à"/>
            </a:pPr>
            <a:endParaRPr lang="en-US" sz="4000" dirty="0">
              <a:solidFill>
                <a:schemeClr val="tx1"/>
              </a:solidFill>
              <a:sym typeface="Wingdings" pitchFamily="2" charset="2"/>
            </a:endParaRPr>
          </a:p>
          <a:p>
            <a:pPr marL="685800" indent="-685800" algn="l" hangingPunct="1">
              <a:buFont typeface="Wingdings" pitchFamily="2" charset="2"/>
              <a:buChar char="à"/>
            </a:pPr>
            <a:r>
              <a:rPr lang="en-US" sz="5400" b="1" dirty="0">
                <a:solidFill>
                  <a:schemeClr val="tx1"/>
                </a:solidFill>
                <a:sym typeface="Wingdings" pitchFamily="2" charset="2"/>
              </a:rPr>
              <a:t>Cons</a:t>
            </a:r>
          </a:p>
          <a:p>
            <a:pPr marL="571500" lvl="2" indent="-571500" algn="l" hangingPunct="1">
              <a:buFont typeface="Wingdings" pitchFamily="2" charset="2"/>
              <a:buChar char="à"/>
            </a:pPr>
            <a:r>
              <a:rPr lang="en-US" sz="4000" dirty="0">
                <a:solidFill>
                  <a:schemeClr val="tx1"/>
                </a:solidFill>
                <a:sym typeface="Wingdings" pitchFamily="2" charset="2"/>
              </a:rPr>
              <a:t>Learning effect</a:t>
            </a:r>
          </a:p>
          <a:p>
            <a:pPr lvl="1" indent="0" algn="l" hangingPunct="1"/>
            <a:br>
              <a:rPr lang="en-US" sz="5400" b="1" dirty="0">
                <a:solidFill>
                  <a:srgbClr val="FF4013"/>
                </a:solidFill>
              </a:rPr>
            </a:br>
            <a:endParaRPr lang="en-US" sz="5400" b="1" dirty="0">
              <a:solidFill>
                <a:srgbClr val="FF4013"/>
              </a:solidFill>
            </a:endParaRPr>
          </a:p>
        </p:txBody>
      </p:sp>
      <p:sp>
        <p:nvSpPr>
          <p:cNvPr id="10" name="Rectangle 9">
            <a:extLst>
              <a:ext uri="{FF2B5EF4-FFF2-40B4-BE49-F238E27FC236}">
                <a16:creationId xmlns:a16="http://schemas.microsoft.com/office/drawing/2014/main" id="{BA0BAF38-E523-D046-AC81-10A9E1C9DE2B}"/>
              </a:ext>
            </a:extLst>
          </p:cNvPr>
          <p:cNvSpPr/>
          <p:nvPr/>
        </p:nvSpPr>
        <p:spPr>
          <a:xfrm>
            <a:off x="7004759" y="57747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BB21ED66-A5B1-E84A-9977-3696ECF1F248}"/>
              </a:ext>
            </a:extLst>
          </p:cNvPr>
          <p:cNvSpPr/>
          <p:nvPr/>
        </p:nvSpPr>
        <p:spPr>
          <a:xfrm>
            <a:off x="7004759" y="79668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2" name="Rectangle 11">
            <a:extLst>
              <a:ext uri="{FF2B5EF4-FFF2-40B4-BE49-F238E27FC236}">
                <a16:creationId xmlns:a16="http://schemas.microsoft.com/office/drawing/2014/main" id="{B4B2977F-3809-A041-83E4-CA1A588E35B8}"/>
              </a:ext>
            </a:extLst>
          </p:cNvPr>
          <p:cNvSpPr/>
          <p:nvPr/>
        </p:nvSpPr>
        <p:spPr>
          <a:xfrm>
            <a:off x="7004759" y="101752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3" name="Rectangle 12">
            <a:extLst>
              <a:ext uri="{FF2B5EF4-FFF2-40B4-BE49-F238E27FC236}">
                <a16:creationId xmlns:a16="http://schemas.microsoft.com/office/drawing/2014/main" id="{18FFEB36-1CF2-E245-B56F-F3E4CDF8DC34}"/>
              </a:ext>
            </a:extLst>
          </p:cNvPr>
          <p:cNvSpPr/>
          <p:nvPr/>
        </p:nvSpPr>
        <p:spPr>
          <a:xfrm>
            <a:off x="18922187" y="58368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78791150-F823-744F-ACD2-DBD6CC8ABDEA}"/>
              </a:ext>
            </a:extLst>
          </p:cNvPr>
          <p:cNvSpPr/>
          <p:nvPr/>
        </p:nvSpPr>
        <p:spPr>
          <a:xfrm>
            <a:off x="18922187" y="80289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5" name="Rectangle 14">
            <a:extLst>
              <a:ext uri="{FF2B5EF4-FFF2-40B4-BE49-F238E27FC236}">
                <a16:creationId xmlns:a16="http://schemas.microsoft.com/office/drawing/2014/main" id="{BB155E1E-3865-4D42-A260-32BC78A546A5}"/>
              </a:ext>
            </a:extLst>
          </p:cNvPr>
          <p:cNvSpPr/>
          <p:nvPr/>
        </p:nvSpPr>
        <p:spPr>
          <a:xfrm>
            <a:off x="18922187" y="102373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pic>
        <p:nvPicPr>
          <p:cNvPr id="19" name="Graphic 18" descr="Man outline">
            <a:extLst>
              <a:ext uri="{FF2B5EF4-FFF2-40B4-BE49-F238E27FC236}">
                <a16:creationId xmlns:a16="http://schemas.microsoft.com/office/drawing/2014/main" id="{73648326-BDD3-7343-9278-426E0403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416" y="10692636"/>
            <a:ext cx="914400" cy="914400"/>
          </a:xfrm>
          <a:prstGeom prst="rect">
            <a:avLst/>
          </a:prstGeom>
        </p:spPr>
      </p:pic>
      <p:pic>
        <p:nvPicPr>
          <p:cNvPr id="22" name="Graphic 21" descr="Man outline">
            <a:extLst>
              <a:ext uri="{FF2B5EF4-FFF2-40B4-BE49-F238E27FC236}">
                <a16:creationId xmlns:a16="http://schemas.microsoft.com/office/drawing/2014/main" id="{28AAFC89-D162-1F49-BCE2-6EA1F7F8C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66" y="10703416"/>
            <a:ext cx="914400" cy="914400"/>
          </a:xfrm>
          <a:prstGeom prst="rect">
            <a:avLst/>
          </a:prstGeom>
        </p:spPr>
      </p:pic>
      <p:pic>
        <p:nvPicPr>
          <p:cNvPr id="25" name="Graphic 24" descr="Man outline">
            <a:extLst>
              <a:ext uri="{FF2B5EF4-FFF2-40B4-BE49-F238E27FC236}">
                <a16:creationId xmlns:a16="http://schemas.microsoft.com/office/drawing/2014/main" id="{6A3F7E70-C762-DD40-A3F3-828C24DC6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0166" y="10692636"/>
            <a:ext cx="914400" cy="914400"/>
          </a:xfrm>
          <a:prstGeom prst="rect">
            <a:avLst/>
          </a:prstGeom>
        </p:spPr>
      </p:pic>
      <p:pic>
        <p:nvPicPr>
          <p:cNvPr id="26" name="Graphic 25" descr="Man outline">
            <a:extLst>
              <a:ext uri="{FF2B5EF4-FFF2-40B4-BE49-F238E27FC236}">
                <a16:creationId xmlns:a16="http://schemas.microsoft.com/office/drawing/2014/main" id="{3C278CDE-1202-0144-A4A5-72A8C09E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2562" y="7275587"/>
            <a:ext cx="914400" cy="914400"/>
          </a:xfrm>
          <a:prstGeom prst="rect">
            <a:avLst/>
          </a:prstGeom>
        </p:spPr>
      </p:pic>
      <p:pic>
        <p:nvPicPr>
          <p:cNvPr id="27" name="Graphic 26" descr="Man outline">
            <a:extLst>
              <a:ext uri="{FF2B5EF4-FFF2-40B4-BE49-F238E27FC236}">
                <a16:creationId xmlns:a16="http://schemas.microsoft.com/office/drawing/2014/main" id="{BF18EDF5-B759-8441-A38F-E20EDEB1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2162" y="7275587"/>
            <a:ext cx="914400" cy="914400"/>
          </a:xfrm>
          <a:prstGeom prst="rect">
            <a:avLst/>
          </a:prstGeom>
        </p:spPr>
      </p:pic>
      <p:pic>
        <p:nvPicPr>
          <p:cNvPr id="28" name="Graphic 27" descr="Man outline">
            <a:extLst>
              <a:ext uri="{FF2B5EF4-FFF2-40B4-BE49-F238E27FC236}">
                <a16:creationId xmlns:a16="http://schemas.microsoft.com/office/drawing/2014/main" id="{4F2637BA-CFF8-2742-9A55-DDD17248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1762" y="7275587"/>
            <a:ext cx="914400" cy="914400"/>
          </a:xfrm>
          <a:prstGeom prst="rect">
            <a:avLst/>
          </a:prstGeom>
        </p:spPr>
      </p:pic>
      <p:pic>
        <p:nvPicPr>
          <p:cNvPr id="29" name="Graphic 28" descr="Man outline">
            <a:extLst>
              <a:ext uri="{FF2B5EF4-FFF2-40B4-BE49-F238E27FC236}">
                <a16:creationId xmlns:a16="http://schemas.microsoft.com/office/drawing/2014/main" id="{1B467B04-6752-AC40-99B3-770BE925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8263767"/>
            <a:ext cx="914400" cy="914400"/>
          </a:xfrm>
          <a:prstGeom prst="rect">
            <a:avLst/>
          </a:prstGeom>
        </p:spPr>
      </p:pic>
      <p:pic>
        <p:nvPicPr>
          <p:cNvPr id="30" name="Graphic 29" descr="Man outline">
            <a:extLst>
              <a:ext uri="{FF2B5EF4-FFF2-40B4-BE49-F238E27FC236}">
                <a16:creationId xmlns:a16="http://schemas.microsoft.com/office/drawing/2014/main" id="{0D78D4F8-C176-C84B-B5BC-21A6B8310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8263767"/>
            <a:ext cx="914400" cy="914400"/>
          </a:xfrm>
          <a:prstGeom prst="rect">
            <a:avLst/>
          </a:prstGeom>
        </p:spPr>
      </p:pic>
      <p:pic>
        <p:nvPicPr>
          <p:cNvPr id="31" name="Graphic 30" descr="Man outline">
            <a:extLst>
              <a:ext uri="{FF2B5EF4-FFF2-40B4-BE49-F238E27FC236}">
                <a16:creationId xmlns:a16="http://schemas.microsoft.com/office/drawing/2014/main" id="{6A91CF2B-B334-794F-AE3C-C279B724A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8263767"/>
            <a:ext cx="914400" cy="914400"/>
          </a:xfrm>
          <a:prstGeom prst="rect">
            <a:avLst/>
          </a:prstGeom>
        </p:spPr>
      </p:pic>
      <p:pic>
        <p:nvPicPr>
          <p:cNvPr id="32" name="Graphic 31" descr="Man outline">
            <a:extLst>
              <a:ext uri="{FF2B5EF4-FFF2-40B4-BE49-F238E27FC236}">
                <a16:creationId xmlns:a16="http://schemas.microsoft.com/office/drawing/2014/main" id="{5A04EDC9-4507-674F-894E-BE52A44A0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9260810"/>
            <a:ext cx="914400" cy="914400"/>
          </a:xfrm>
          <a:prstGeom prst="rect">
            <a:avLst/>
          </a:prstGeom>
        </p:spPr>
      </p:pic>
      <p:pic>
        <p:nvPicPr>
          <p:cNvPr id="33" name="Graphic 32" descr="Man outline">
            <a:extLst>
              <a:ext uri="{FF2B5EF4-FFF2-40B4-BE49-F238E27FC236}">
                <a16:creationId xmlns:a16="http://schemas.microsoft.com/office/drawing/2014/main" id="{67E4BACC-C7D5-7645-9DF3-91DBD6F77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9260810"/>
            <a:ext cx="914400" cy="914400"/>
          </a:xfrm>
          <a:prstGeom prst="rect">
            <a:avLst/>
          </a:prstGeom>
        </p:spPr>
      </p:pic>
      <p:pic>
        <p:nvPicPr>
          <p:cNvPr id="34" name="Graphic 33" descr="Man outline">
            <a:extLst>
              <a:ext uri="{FF2B5EF4-FFF2-40B4-BE49-F238E27FC236}">
                <a16:creationId xmlns:a16="http://schemas.microsoft.com/office/drawing/2014/main" id="{2BFE48DB-F747-6B48-8005-BA7A0FADE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9260810"/>
            <a:ext cx="914400" cy="914400"/>
          </a:xfrm>
          <a:prstGeom prst="rect">
            <a:avLst/>
          </a:prstGeom>
        </p:spPr>
      </p:pic>
      <p:sp>
        <p:nvSpPr>
          <p:cNvPr id="35" name="Right Brace 34">
            <a:extLst>
              <a:ext uri="{FF2B5EF4-FFF2-40B4-BE49-F238E27FC236}">
                <a16:creationId xmlns:a16="http://schemas.microsoft.com/office/drawing/2014/main" id="{3EAAC7DF-02A4-A74A-8CB5-64B8D2A269C1}"/>
              </a:ext>
            </a:extLst>
          </p:cNvPr>
          <p:cNvSpPr/>
          <p:nvPr/>
        </p:nvSpPr>
        <p:spPr>
          <a:xfrm>
            <a:off x="21696216" y="6292177"/>
            <a:ext cx="623455" cy="5314859"/>
          </a:xfrm>
          <a:prstGeom prst="rightBrace">
            <a:avLst/>
          </a:prstGeom>
          <a:noFill/>
          <a:ln w="76200" cap="flat">
            <a:solidFill>
              <a:schemeClr val="tx1">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6" name="Left Arrow 35">
            <a:extLst>
              <a:ext uri="{FF2B5EF4-FFF2-40B4-BE49-F238E27FC236}">
                <a16:creationId xmlns:a16="http://schemas.microsoft.com/office/drawing/2014/main" id="{9228020A-0F5C-5D40-A72D-A5E0097E9F21}"/>
              </a:ext>
            </a:extLst>
          </p:cNvPr>
          <p:cNvSpPr/>
          <p:nvPr/>
        </p:nvSpPr>
        <p:spPr>
          <a:xfrm>
            <a:off x="9840087" y="6634376"/>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Left Arrow 36">
            <a:extLst>
              <a:ext uri="{FF2B5EF4-FFF2-40B4-BE49-F238E27FC236}">
                <a16:creationId xmlns:a16="http://schemas.microsoft.com/office/drawing/2014/main" id="{042FE044-B900-9741-A276-F77A455A0C32}"/>
              </a:ext>
            </a:extLst>
          </p:cNvPr>
          <p:cNvSpPr/>
          <p:nvPr/>
        </p:nvSpPr>
        <p:spPr>
          <a:xfrm>
            <a:off x="9856276" y="884472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8" name="Left Arrow 37">
            <a:extLst>
              <a:ext uri="{FF2B5EF4-FFF2-40B4-BE49-F238E27FC236}">
                <a16:creationId xmlns:a16="http://schemas.microsoft.com/office/drawing/2014/main" id="{ED7A3FE1-0E93-1E46-AC8A-99D5249458FD}"/>
              </a:ext>
            </a:extLst>
          </p:cNvPr>
          <p:cNvSpPr/>
          <p:nvPr/>
        </p:nvSpPr>
        <p:spPr>
          <a:xfrm>
            <a:off x="9867506" y="1104495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39" name="Graphic 38" descr="Man outline">
            <a:extLst>
              <a:ext uri="{FF2B5EF4-FFF2-40B4-BE49-F238E27FC236}">
                <a16:creationId xmlns:a16="http://schemas.microsoft.com/office/drawing/2014/main" id="{BD35BB0B-05FF-A141-888F-5C1519A9C4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3066" y="8655803"/>
            <a:ext cx="914400" cy="914400"/>
          </a:xfrm>
          <a:prstGeom prst="rect">
            <a:avLst/>
          </a:prstGeom>
        </p:spPr>
      </p:pic>
      <p:pic>
        <p:nvPicPr>
          <p:cNvPr id="40" name="Graphic 39" descr="Man outline">
            <a:extLst>
              <a:ext uri="{FF2B5EF4-FFF2-40B4-BE49-F238E27FC236}">
                <a16:creationId xmlns:a16="http://schemas.microsoft.com/office/drawing/2014/main" id="{0B58C8EE-5E80-794A-A319-7A41C7B666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6616" y="8666583"/>
            <a:ext cx="914400" cy="914400"/>
          </a:xfrm>
          <a:prstGeom prst="rect">
            <a:avLst/>
          </a:prstGeom>
        </p:spPr>
      </p:pic>
      <p:pic>
        <p:nvPicPr>
          <p:cNvPr id="41" name="Graphic 40" descr="Man outline">
            <a:extLst>
              <a:ext uri="{FF2B5EF4-FFF2-40B4-BE49-F238E27FC236}">
                <a16:creationId xmlns:a16="http://schemas.microsoft.com/office/drawing/2014/main" id="{23342375-8CBB-9F4F-8C18-76F1826C48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3816" y="8655803"/>
            <a:ext cx="914400" cy="914400"/>
          </a:xfrm>
          <a:prstGeom prst="rect">
            <a:avLst/>
          </a:prstGeom>
        </p:spPr>
      </p:pic>
      <p:pic>
        <p:nvPicPr>
          <p:cNvPr id="42" name="Graphic 41" descr="Man outline">
            <a:extLst>
              <a:ext uri="{FF2B5EF4-FFF2-40B4-BE49-F238E27FC236}">
                <a16:creationId xmlns:a16="http://schemas.microsoft.com/office/drawing/2014/main" id="{798D4211-7D7C-1F4B-B6F1-4CA68B0340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1432" y="6372984"/>
            <a:ext cx="914400" cy="914400"/>
          </a:xfrm>
          <a:prstGeom prst="rect">
            <a:avLst/>
          </a:prstGeom>
        </p:spPr>
      </p:pic>
      <p:pic>
        <p:nvPicPr>
          <p:cNvPr id="43" name="Graphic 42" descr="Man outline">
            <a:extLst>
              <a:ext uri="{FF2B5EF4-FFF2-40B4-BE49-F238E27FC236}">
                <a16:creationId xmlns:a16="http://schemas.microsoft.com/office/drawing/2014/main" id="{C2CC1F56-58A6-3F4B-960A-E01E5EC90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4982" y="6383764"/>
            <a:ext cx="914400" cy="914400"/>
          </a:xfrm>
          <a:prstGeom prst="rect">
            <a:avLst/>
          </a:prstGeom>
        </p:spPr>
      </p:pic>
      <p:pic>
        <p:nvPicPr>
          <p:cNvPr id="44" name="Graphic 43" descr="Man outline">
            <a:extLst>
              <a:ext uri="{FF2B5EF4-FFF2-40B4-BE49-F238E27FC236}">
                <a16:creationId xmlns:a16="http://schemas.microsoft.com/office/drawing/2014/main" id="{4375786F-A404-9A47-8A33-ED8772E82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182" y="6372984"/>
            <a:ext cx="914400" cy="914400"/>
          </a:xfrm>
          <a:prstGeom prst="rect">
            <a:avLst/>
          </a:prstGeom>
        </p:spPr>
      </p:pic>
    </p:spTree>
    <p:extLst>
      <p:ext uri="{BB962C8B-B14F-4D97-AF65-F5344CB8AC3E}">
        <p14:creationId xmlns:p14="http://schemas.microsoft.com/office/powerpoint/2010/main" val="607635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Title 2">
            <a:extLst>
              <a:ext uri="{FF2B5EF4-FFF2-40B4-BE49-F238E27FC236}">
                <a16:creationId xmlns:a16="http://schemas.microsoft.com/office/drawing/2014/main" id="{92C53F47-FDD8-0D4F-9E37-479BB65F0274}"/>
              </a:ext>
            </a:extLst>
          </p:cNvPr>
          <p:cNvSpPr>
            <a:spLocks noGrp="1"/>
          </p:cNvSpPr>
          <p:nvPr>
            <p:ph type="title"/>
          </p:nvPr>
        </p:nvSpPr>
        <p:spPr>
          <a:xfrm>
            <a:off x="347113" y="3790510"/>
            <a:ext cx="11593576" cy="8706290"/>
          </a:xfrm>
        </p:spPr>
        <p:txBody>
          <a:bodyPr anchor="t"/>
          <a:lstStyle/>
          <a:p>
            <a:pPr algn="l"/>
            <a:r>
              <a:rPr lang="en-US" sz="5400" b="1" dirty="0">
                <a:solidFill>
                  <a:srgbClr val="FF4013"/>
                </a:solidFill>
              </a:rPr>
              <a:t>Mixed </a:t>
            </a:r>
            <a:br>
              <a:rPr lang="en-US" sz="5400" dirty="0">
                <a:solidFill>
                  <a:schemeClr val="tx1"/>
                </a:solidFill>
                <a:sym typeface="Wingdings" pitchFamily="2" charset="2"/>
              </a:rPr>
            </a:br>
            <a:r>
              <a:rPr lang="en-US" sz="5400" b="1" dirty="0">
                <a:solidFill>
                  <a:schemeClr val="tx1"/>
                </a:solidFill>
                <a:sym typeface="Wingdings" pitchFamily="2" charset="2"/>
              </a:rPr>
              <a:t> </a:t>
            </a:r>
            <a:r>
              <a:rPr lang="en-US" sz="5400" dirty="0">
                <a:solidFill>
                  <a:schemeClr val="tx1"/>
                </a:solidFill>
                <a:sym typeface="Wingdings" pitchFamily="2" charset="2"/>
              </a:rPr>
              <a:t>Experiment with a </a:t>
            </a:r>
            <a:r>
              <a:rPr lang="en-US" sz="5400" b="1" dirty="0">
                <a:solidFill>
                  <a:schemeClr val="tx1"/>
                </a:solidFill>
                <a:sym typeface="Wingdings" pitchFamily="2" charset="2"/>
              </a:rPr>
              <a:t>combination of between and within </a:t>
            </a:r>
            <a:r>
              <a:rPr lang="en-US" sz="5400" dirty="0">
                <a:solidFill>
                  <a:schemeClr val="tx1"/>
                </a:solidFill>
                <a:sym typeface="Wingdings" pitchFamily="2" charset="2"/>
              </a:rPr>
              <a:t>subject factors </a:t>
            </a:r>
            <a:br>
              <a:rPr lang="en-US" sz="5400" dirty="0">
                <a:solidFill>
                  <a:schemeClr val="tx1"/>
                </a:solidFill>
                <a:sym typeface="Wingdings" pitchFamily="2" charset="2"/>
              </a:rPr>
            </a:br>
            <a:br>
              <a:rPr lang="en-US" sz="5400" dirty="0">
                <a:solidFill>
                  <a:schemeClr val="tx1"/>
                </a:solidFill>
                <a:sym typeface="Wingdings" pitchFamily="2" charset="2"/>
              </a:rPr>
            </a:br>
            <a:r>
              <a:rPr lang="en-US" sz="5400" dirty="0">
                <a:solidFill>
                  <a:schemeClr val="tx1"/>
                </a:solidFill>
                <a:sym typeface="Wingdings" pitchFamily="2" charset="2"/>
              </a:rPr>
              <a:t> </a:t>
            </a:r>
            <a:r>
              <a:rPr lang="en-US" sz="5400" b="1" dirty="0">
                <a:solidFill>
                  <a:schemeClr val="tx1"/>
                </a:solidFill>
                <a:sym typeface="Wingdings" pitchFamily="2" charset="2"/>
              </a:rPr>
              <a:t>Factors</a:t>
            </a:r>
            <a:r>
              <a:rPr lang="en-US" sz="5400" dirty="0">
                <a:solidFill>
                  <a:schemeClr val="tx1"/>
                </a:solidFill>
                <a:sym typeface="Wingdings" pitchFamily="2" charset="2"/>
              </a:rPr>
              <a:t> = variable aspects of an experiment</a:t>
            </a:r>
            <a:br>
              <a:rPr lang="en-US" sz="5400" b="1" dirty="0">
                <a:solidFill>
                  <a:srgbClr val="FF4013"/>
                </a:solidFill>
              </a:rPr>
            </a:br>
            <a:endParaRPr lang="en-US" sz="5400" b="1" dirty="0">
              <a:solidFill>
                <a:srgbClr val="FF4013"/>
              </a:solidFill>
            </a:endParaRPr>
          </a:p>
        </p:txBody>
      </p:sp>
      <p:sp>
        <p:nvSpPr>
          <p:cNvPr id="10" name="Rectangle 9">
            <a:extLst>
              <a:ext uri="{FF2B5EF4-FFF2-40B4-BE49-F238E27FC236}">
                <a16:creationId xmlns:a16="http://schemas.microsoft.com/office/drawing/2014/main" id="{BA0BAF38-E523-D046-AC81-10A9E1C9DE2B}"/>
              </a:ext>
            </a:extLst>
          </p:cNvPr>
          <p:cNvSpPr/>
          <p:nvPr/>
        </p:nvSpPr>
        <p:spPr>
          <a:xfrm>
            <a:off x="15557277" y="5661622"/>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A</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BB21ED66-A5B1-E84A-9977-3696ECF1F248}"/>
              </a:ext>
            </a:extLst>
          </p:cNvPr>
          <p:cNvSpPr/>
          <p:nvPr/>
        </p:nvSpPr>
        <p:spPr>
          <a:xfrm>
            <a:off x="15557277" y="7853726"/>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Rectangle 11">
            <a:extLst>
              <a:ext uri="{FF2B5EF4-FFF2-40B4-BE49-F238E27FC236}">
                <a16:creationId xmlns:a16="http://schemas.microsoft.com/office/drawing/2014/main" id="{B4B2977F-3809-A041-83E4-CA1A588E35B8}"/>
              </a:ext>
            </a:extLst>
          </p:cNvPr>
          <p:cNvSpPr/>
          <p:nvPr/>
        </p:nvSpPr>
        <p:spPr>
          <a:xfrm>
            <a:off x="15557277" y="1004583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E</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18FFEB36-1CF2-E245-B56F-F3E4CDF8DC34}"/>
              </a:ext>
            </a:extLst>
          </p:cNvPr>
          <p:cNvSpPr/>
          <p:nvPr/>
        </p:nvSpPr>
        <p:spPr>
          <a:xfrm>
            <a:off x="18638439" y="5661622"/>
            <a:ext cx="2772989" cy="1949252"/>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78791150-F823-744F-ACD2-DBD6CC8ABDEA}"/>
              </a:ext>
            </a:extLst>
          </p:cNvPr>
          <p:cNvSpPr/>
          <p:nvPr/>
        </p:nvSpPr>
        <p:spPr>
          <a:xfrm>
            <a:off x="18638439" y="7853726"/>
            <a:ext cx="2772989" cy="1949252"/>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D</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5" name="Rectangle 14">
            <a:extLst>
              <a:ext uri="{FF2B5EF4-FFF2-40B4-BE49-F238E27FC236}">
                <a16:creationId xmlns:a16="http://schemas.microsoft.com/office/drawing/2014/main" id="{BB155E1E-3865-4D42-A260-32BC78A546A5}"/>
              </a:ext>
            </a:extLst>
          </p:cNvPr>
          <p:cNvSpPr/>
          <p:nvPr/>
        </p:nvSpPr>
        <p:spPr>
          <a:xfrm>
            <a:off x="18638439" y="10062081"/>
            <a:ext cx="2772989" cy="194925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F</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6" name="Graphic 25" descr="Man outline">
            <a:extLst>
              <a:ext uri="{FF2B5EF4-FFF2-40B4-BE49-F238E27FC236}">
                <a16:creationId xmlns:a16="http://schemas.microsoft.com/office/drawing/2014/main" id="{3C278CDE-1202-0144-A4A5-72A8C09E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789" y="6291339"/>
            <a:ext cx="914400" cy="914400"/>
          </a:xfrm>
          <a:prstGeom prst="rect">
            <a:avLst/>
          </a:prstGeom>
        </p:spPr>
      </p:pic>
      <p:pic>
        <p:nvPicPr>
          <p:cNvPr id="27" name="Graphic 26" descr="Man outline">
            <a:extLst>
              <a:ext uri="{FF2B5EF4-FFF2-40B4-BE49-F238E27FC236}">
                <a16:creationId xmlns:a16="http://schemas.microsoft.com/office/drawing/2014/main" id="{BF18EDF5-B759-8441-A38F-E20EDEB1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5389" y="6291339"/>
            <a:ext cx="914400" cy="914400"/>
          </a:xfrm>
          <a:prstGeom prst="rect">
            <a:avLst/>
          </a:prstGeom>
        </p:spPr>
      </p:pic>
      <p:pic>
        <p:nvPicPr>
          <p:cNvPr id="28" name="Graphic 27" descr="Man outline">
            <a:extLst>
              <a:ext uri="{FF2B5EF4-FFF2-40B4-BE49-F238E27FC236}">
                <a16:creationId xmlns:a16="http://schemas.microsoft.com/office/drawing/2014/main" id="{4F2637BA-CFF8-2742-9A55-DDD17248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3384" y="6291339"/>
            <a:ext cx="914400" cy="914400"/>
          </a:xfrm>
          <a:prstGeom prst="rect">
            <a:avLst/>
          </a:prstGeom>
        </p:spPr>
      </p:pic>
      <p:pic>
        <p:nvPicPr>
          <p:cNvPr id="29" name="Graphic 28" descr="Man outline">
            <a:extLst>
              <a:ext uri="{FF2B5EF4-FFF2-40B4-BE49-F238E27FC236}">
                <a16:creationId xmlns:a16="http://schemas.microsoft.com/office/drawing/2014/main" id="{1B467B04-6752-AC40-99B3-770BE925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789" y="8233816"/>
            <a:ext cx="914400" cy="914400"/>
          </a:xfrm>
          <a:prstGeom prst="rect">
            <a:avLst/>
          </a:prstGeom>
        </p:spPr>
      </p:pic>
      <p:pic>
        <p:nvPicPr>
          <p:cNvPr id="30" name="Graphic 29" descr="Man outline">
            <a:extLst>
              <a:ext uri="{FF2B5EF4-FFF2-40B4-BE49-F238E27FC236}">
                <a16:creationId xmlns:a16="http://schemas.microsoft.com/office/drawing/2014/main" id="{0D78D4F8-C176-C84B-B5BC-21A6B8310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5389" y="8233816"/>
            <a:ext cx="914400" cy="914400"/>
          </a:xfrm>
          <a:prstGeom prst="rect">
            <a:avLst/>
          </a:prstGeom>
        </p:spPr>
      </p:pic>
      <p:pic>
        <p:nvPicPr>
          <p:cNvPr id="31" name="Graphic 30" descr="Man outline">
            <a:extLst>
              <a:ext uri="{FF2B5EF4-FFF2-40B4-BE49-F238E27FC236}">
                <a16:creationId xmlns:a16="http://schemas.microsoft.com/office/drawing/2014/main" id="{6A91CF2B-B334-794F-AE3C-C279B724A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3384" y="8233816"/>
            <a:ext cx="914400" cy="914400"/>
          </a:xfrm>
          <a:prstGeom prst="rect">
            <a:avLst/>
          </a:prstGeom>
        </p:spPr>
      </p:pic>
      <p:pic>
        <p:nvPicPr>
          <p:cNvPr id="32" name="Graphic 31" descr="Man outline">
            <a:extLst>
              <a:ext uri="{FF2B5EF4-FFF2-40B4-BE49-F238E27FC236}">
                <a16:creationId xmlns:a16="http://schemas.microsoft.com/office/drawing/2014/main" id="{5A04EDC9-4507-674F-894E-BE52A44A0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789" y="10304760"/>
            <a:ext cx="914400" cy="914400"/>
          </a:xfrm>
          <a:prstGeom prst="rect">
            <a:avLst/>
          </a:prstGeom>
        </p:spPr>
      </p:pic>
      <p:pic>
        <p:nvPicPr>
          <p:cNvPr id="33" name="Graphic 32" descr="Man outline">
            <a:extLst>
              <a:ext uri="{FF2B5EF4-FFF2-40B4-BE49-F238E27FC236}">
                <a16:creationId xmlns:a16="http://schemas.microsoft.com/office/drawing/2014/main" id="{67E4BACC-C7D5-7645-9DF3-91DBD6F77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5389" y="10304760"/>
            <a:ext cx="914400" cy="914400"/>
          </a:xfrm>
          <a:prstGeom prst="rect">
            <a:avLst/>
          </a:prstGeom>
        </p:spPr>
      </p:pic>
      <p:pic>
        <p:nvPicPr>
          <p:cNvPr id="34" name="Graphic 33" descr="Man outline">
            <a:extLst>
              <a:ext uri="{FF2B5EF4-FFF2-40B4-BE49-F238E27FC236}">
                <a16:creationId xmlns:a16="http://schemas.microsoft.com/office/drawing/2014/main" id="{2BFE48DB-F747-6B48-8005-BA7A0FADE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3384" y="10304760"/>
            <a:ext cx="914400" cy="914400"/>
          </a:xfrm>
          <a:prstGeom prst="rect">
            <a:avLst/>
          </a:prstGeom>
        </p:spPr>
      </p:pic>
      <p:sp>
        <p:nvSpPr>
          <p:cNvPr id="45" name="Title 2">
            <a:extLst>
              <a:ext uri="{FF2B5EF4-FFF2-40B4-BE49-F238E27FC236}">
                <a16:creationId xmlns:a16="http://schemas.microsoft.com/office/drawing/2014/main" id="{05FD6548-1503-2B4F-8094-0E0684DCDBC2}"/>
              </a:ext>
            </a:extLst>
          </p:cNvPr>
          <p:cNvSpPr txBox="1">
            <a:spLocks/>
          </p:cNvSpPr>
          <p:nvPr/>
        </p:nvSpPr>
        <p:spPr>
          <a:xfrm>
            <a:off x="16744088" y="4368468"/>
            <a:ext cx="5650103" cy="116893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dirty="0">
                <a:solidFill>
                  <a:srgbClr val="FF4013"/>
                </a:solidFill>
              </a:rPr>
              <a:t> </a:t>
            </a:r>
            <a:br>
              <a:rPr lang="en-US" sz="5400" dirty="0">
                <a:solidFill>
                  <a:schemeClr val="tx1"/>
                </a:solidFill>
                <a:sym typeface="Wingdings" pitchFamily="2" charset="2"/>
              </a:rPr>
            </a:br>
            <a:br>
              <a:rPr lang="en-US" sz="5400" b="1" dirty="0">
                <a:solidFill>
                  <a:srgbClr val="FF4013"/>
                </a:solidFill>
              </a:rPr>
            </a:br>
            <a:endParaRPr lang="en-US" sz="5400" b="1" dirty="0">
              <a:solidFill>
                <a:srgbClr val="FF4013"/>
              </a:solidFill>
            </a:endParaRPr>
          </a:p>
        </p:txBody>
      </p:sp>
      <p:sp>
        <p:nvSpPr>
          <p:cNvPr id="2" name="TextBox 1">
            <a:extLst>
              <a:ext uri="{FF2B5EF4-FFF2-40B4-BE49-F238E27FC236}">
                <a16:creationId xmlns:a16="http://schemas.microsoft.com/office/drawing/2014/main" id="{850958F8-C491-C24B-9BC7-8477460969C8}"/>
              </a:ext>
            </a:extLst>
          </p:cNvPr>
          <p:cNvSpPr txBox="1"/>
          <p:nvPr/>
        </p:nvSpPr>
        <p:spPr>
          <a:xfrm>
            <a:off x="15557276" y="3982566"/>
            <a:ext cx="5854152"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1" i="0" u="none" strike="noStrike" cap="none" spc="0" normalizeH="0" baseline="0" dirty="0">
                <a:ln>
                  <a:noFill/>
                </a:ln>
                <a:solidFill>
                  <a:srgbClr val="000000"/>
                </a:solidFill>
                <a:effectLst/>
                <a:uFillTx/>
                <a:latin typeface="+mn-lt"/>
                <a:ea typeface="+mn-ea"/>
                <a:cs typeface="+mn-cs"/>
                <a:sym typeface="Gill Sans"/>
              </a:rPr>
              <a:t>Interactive</a:t>
            </a:r>
          </a:p>
          <a:p>
            <a:pPr marL="0" marR="0" indent="0" algn="ctr" defTabSz="825500" rtl="0" fontAlgn="auto" latinLnBrk="0" hangingPunct="0">
              <a:lnSpc>
                <a:spcPct val="100000"/>
              </a:lnSpc>
              <a:spcBef>
                <a:spcPts val="0"/>
              </a:spcBef>
              <a:spcAft>
                <a:spcPts val="0"/>
              </a:spcAft>
              <a:buClrTx/>
              <a:buSzTx/>
              <a:buFontTx/>
              <a:buNone/>
              <a:tabLst/>
            </a:pPr>
            <a:r>
              <a:rPr lang="en-US" b="1" dirty="0">
                <a:latin typeface="+mn-lt"/>
                <a:ea typeface="+mn-ea"/>
                <a:cs typeface="+mn-cs"/>
              </a:rPr>
              <a:t>Y             N</a:t>
            </a:r>
            <a:endParaRPr kumimoji="0" lang="en-US" sz="5600" b="1" i="0" u="none" strike="noStrike" cap="none" spc="0" normalizeH="0" baseline="0" dirty="0">
              <a:ln>
                <a:noFill/>
              </a:ln>
              <a:solidFill>
                <a:srgbClr val="000000"/>
              </a:solidFill>
              <a:effectLst/>
              <a:uFillTx/>
              <a:latin typeface="+mn-lt"/>
              <a:ea typeface="+mn-ea"/>
              <a:cs typeface="+mn-cs"/>
              <a:sym typeface="Gill Sans"/>
            </a:endParaRPr>
          </a:p>
        </p:txBody>
      </p:sp>
      <p:sp>
        <p:nvSpPr>
          <p:cNvPr id="46" name="TextBox 45">
            <a:extLst>
              <a:ext uri="{FF2B5EF4-FFF2-40B4-BE49-F238E27FC236}">
                <a16:creationId xmlns:a16="http://schemas.microsoft.com/office/drawing/2014/main" id="{55B089E2-A2EB-414F-A794-39A54332DC14}"/>
              </a:ext>
            </a:extLst>
          </p:cNvPr>
          <p:cNvSpPr txBox="1"/>
          <p:nvPr/>
        </p:nvSpPr>
        <p:spPr>
          <a:xfrm>
            <a:off x="12168970" y="4058524"/>
            <a:ext cx="3388305" cy="78585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1" i="0" u="none" strike="noStrike" cap="none" spc="0" normalizeH="0" baseline="0" dirty="0">
                <a:ln>
                  <a:noFill/>
                </a:ln>
                <a:solidFill>
                  <a:srgbClr val="000000"/>
                </a:solidFill>
                <a:effectLst/>
                <a:uFillTx/>
                <a:latin typeface="+mn-lt"/>
                <a:ea typeface="+mn-ea"/>
                <a:cs typeface="+mn-cs"/>
                <a:sym typeface="Gill Sans"/>
              </a:rPr>
              <a:t>Encoding</a:t>
            </a:r>
          </a:p>
          <a:p>
            <a:pPr marL="0" marR="0" indent="0" algn="ctr" defTabSz="825500" rtl="0" fontAlgn="auto" latinLnBrk="0" hangingPunct="0">
              <a:lnSpc>
                <a:spcPct val="100000"/>
              </a:lnSpc>
              <a:spcBef>
                <a:spcPts val="0"/>
              </a:spcBef>
              <a:spcAft>
                <a:spcPts val="0"/>
              </a:spcAft>
              <a:buClrTx/>
              <a:buSzTx/>
              <a:buFontTx/>
              <a:buNone/>
              <a:tabLst/>
            </a:pPr>
            <a:endParaRPr lang="en-US" b="1" dirty="0">
              <a:latin typeface="+mn-lt"/>
              <a:ea typeface="+mn-ea"/>
              <a:cs typeface="+mn-cs"/>
            </a:endParaRPr>
          </a:p>
          <a:p>
            <a:pPr marL="0" marR="0" indent="0" algn="ctr" defTabSz="825500" rtl="0" fontAlgn="auto" latinLnBrk="0" hangingPunct="0">
              <a:lnSpc>
                <a:spcPct val="100000"/>
              </a:lnSpc>
              <a:spcBef>
                <a:spcPts val="0"/>
              </a:spcBef>
              <a:spcAft>
                <a:spcPts val="0"/>
              </a:spcAft>
              <a:buClrTx/>
              <a:buSzTx/>
              <a:buFontTx/>
              <a:buNone/>
              <a:tabLst/>
            </a:pPr>
            <a:r>
              <a:rPr kumimoji="0" lang="en-US" sz="5600" b="1" i="0" u="none" strike="noStrike" cap="none" spc="0" normalizeH="0" baseline="0" dirty="0">
                <a:ln>
                  <a:noFill/>
                </a:ln>
                <a:solidFill>
                  <a:srgbClr val="000000"/>
                </a:solidFill>
                <a:effectLst/>
                <a:uFillTx/>
                <a:latin typeface="+mn-lt"/>
                <a:ea typeface="+mn-ea"/>
                <a:cs typeface="+mn-cs"/>
                <a:sym typeface="Gill Sans"/>
              </a:rPr>
              <a:t>Bar</a:t>
            </a:r>
          </a:p>
          <a:p>
            <a:pPr marL="0" marR="0" indent="0" algn="ctr" defTabSz="825500" rtl="0" fontAlgn="auto" latinLnBrk="0" hangingPunct="0">
              <a:lnSpc>
                <a:spcPct val="100000"/>
              </a:lnSpc>
              <a:spcBef>
                <a:spcPts val="0"/>
              </a:spcBef>
              <a:spcAft>
                <a:spcPts val="0"/>
              </a:spcAft>
              <a:buClrTx/>
              <a:buSzTx/>
              <a:buFontTx/>
              <a:buNone/>
              <a:tabLst/>
            </a:pPr>
            <a:endParaRPr lang="en-US" b="1" dirty="0">
              <a:latin typeface="+mn-lt"/>
              <a:ea typeface="+mn-ea"/>
              <a:cs typeface="+mn-cs"/>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5600" b="1" i="0" u="none" strike="noStrike" cap="none" spc="0" normalizeH="0" baseline="0" dirty="0">
              <a:ln>
                <a:noFill/>
              </a:ln>
              <a:solidFill>
                <a:srgbClr val="000000"/>
              </a:solidFill>
              <a:effectLst/>
              <a:uFillTx/>
              <a:latin typeface="+mn-lt"/>
              <a:ea typeface="+mn-ea"/>
              <a:cs typeface="+mn-cs"/>
              <a:sym typeface="Gill Sans"/>
            </a:endParaRPr>
          </a:p>
          <a:p>
            <a:pPr marL="0" marR="0" indent="0" algn="ctr" defTabSz="825500" rtl="0" fontAlgn="auto" latinLnBrk="0" hangingPunct="0">
              <a:lnSpc>
                <a:spcPct val="100000"/>
              </a:lnSpc>
              <a:spcBef>
                <a:spcPts val="0"/>
              </a:spcBef>
              <a:spcAft>
                <a:spcPts val="0"/>
              </a:spcAft>
              <a:buClrTx/>
              <a:buSzTx/>
              <a:buFontTx/>
              <a:buNone/>
              <a:tabLst/>
            </a:pPr>
            <a:r>
              <a:rPr lang="en-US" b="1" dirty="0">
                <a:latin typeface="+mn-lt"/>
                <a:ea typeface="+mn-ea"/>
                <a:cs typeface="+mn-cs"/>
              </a:rPr>
              <a:t>Pie</a:t>
            </a:r>
          </a:p>
          <a:p>
            <a:pPr marL="0" marR="0" indent="0" algn="ctr" defTabSz="825500" rtl="0" fontAlgn="auto" latinLnBrk="0" hangingPunct="0">
              <a:lnSpc>
                <a:spcPct val="100000"/>
              </a:lnSpc>
              <a:spcBef>
                <a:spcPts val="0"/>
              </a:spcBef>
              <a:spcAft>
                <a:spcPts val="0"/>
              </a:spcAft>
              <a:buClrTx/>
              <a:buSzTx/>
              <a:buFontTx/>
              <a:buNone/>
              <a:tabLst/>
            </a:pPr>
            <a:endParaRPr kumimoji="0" lang="en-US" sz="5600" b="1" i="0" u="none" strike="noStrike" cap="none" spc="0" normalizeH="0" baseline="0" dirty="0">
              <a:ln>
                <a:noFill/>
              </a:ln>
              <a:solidFill>
                <a:srgbClr val="000000"/>
              </a:solidFill>
              <a:effectLst/>
              <a:uFillTx/>
              <a:latin typeface="+mn-lt"/>
              <a:ea typeface="+mn-ea"/>
              <a:cs typeface="+mn-cs"/>
              <a:sym typeface="Gill Sans"/>
            </a:endParaRPr>
          </a:p>
          <a:p>
            <a:pPr marL="0" marR="0" indent="0" algn="ctr" defTabSz="825500" rtl="0" fontAlgn="auto" latinLnBrk="0" hangingPunct="0">
              <a:lnSpc>
                <a:spcPct val="100000"/>
              </a:lnSpc>
              <a:spcBef>
                <a:spcPts val="0"/>
              </a:spcBef>
              <a:spcAft>
                <a:spcPts val="0"/>
              </a:spcAft>
              <a:buClrTx/>
              <a:buSzTx/>
              <a:buFontTx/>
              <a:buNone/>
              <a:tabLst/>
            </a:pPr>
            <a:endParaRPr lang="en-US" b="1" dirty="0">
              <a:latin typeface="+mn-lt"/>
              <a:ea typeface="+mn-ea"/>
              <a:cs typeface="+mn-cs"/>
            </a:endParaRPr>
          </a:p>
          <a:p>
            <a:pPr marL="0" marR="0" indent="0" algn="ctr" defTabSz="825500" rtl="0" fontAlgn="auto" latinLnBrk="0" hangingPunct="0">
              <a:lnSpc>
                <a:spcPct val="100000"/>
              </a:lnSpc>
              <a:spcBef>
                <a:spcPts val="0"/>
              </a:spcBef>
              <a:spcAft>
                <a:spcPts val="0"/>
              </a:spcAft>
              <a:buClrTx/>
              <a:buSzTx/>
              <a:buFontTx/>
              <a:buNone/>
              <a:tabLst/>
            </a:pPr>
            <a:r>
              <a:rPr lang="en-US" b="1" dirty="0">
                <a:latin typeface="+mn-lt"/>
                <a:ea typeface="+mn-ea"/>
                <a:cs typeface="+mn-cs"/>
              </a:rPr>
              <a:t>L</a:t>
            </a:r>
            <a:r>
              <a:rPr kumimoji="0" lang="en-US" sz="5600" b="1" i="0" u="none" strike="noStrike" cap="none" spc="0" normalizeH="0" baseline="0" dirty="0">
                <a:ln>
                  <a:noFill/>
                </a:ln>
                <a:solidFill>
                  <a:srgbClr val="000000"/>
                </a:solidFill>
                <a:effectLst/>
                <a:uFillTx/>
                <a:latin typeface="+mn-lt"/>
                <a:ea typeface="+mn-ea"/>
                <a:cs typeface="+mn-cs"/>
                <a:sym typeface="Gill Sans"/>
              </a:rPr>
              <a:t>ine</a:t>
            </a:r>
          </a:p>
        </p:txBody>
      </p:sp>
      <p:sp>
        <p:nvSpPr>
          <p:cNvPr id="47" name="Left Arrow 46">
            <a:extLst>
              <a:ext uri="{FF2B5EF4-FFF2-40B4-BE49-F238E27FC236}">
                <a16:creationId xmlns:a16="http://schemas.microsoft.com/office/drawing/2014/main" id="{6024652D-B701-AB4C-BED1-255945183A2B}"/>
              </a:ext>
            </a:extLst>
          </p:cNvPr>
          <p:cNvSpPr/>
          <p:nvPr/>
        </p:nvSpPr>
        <p:spPr>
          <a:xfrm>
            <a:off x="21439685" y="6598816"/>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8" name="Left Arrow 47">
            <a:extLst>
              <a:ext uri="{FF2B5EF4-FFF2-40B4-BE49-F238E27FC236}">
                <a16:creationId xmlns:a16="http://schemas.microsoft.com/office/drawing/2014/main" id="{B1187BF4-611B-A44F-8D14-543135052142}"/>
              </a:ext>
            </a:extLst>
          </p:cNvPr>
          <p:cNvSpPr/>
          <p:nvPr/>
        </p:nvSpPr>
        <p:spPr>
          <a:xfrm>
            <a:off x="21455874" y="8639173"/>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Left Arrow 48">
            <a:extLst>
              <a:ext uri="{FF2B5EF4-FFF2-40B4-BE49-F238E27FC236}">
                <a16:creationId xmlns:a16="http://schemas.microsoft.com/office/drawing/2014/main" id="{C302CBBE-C39A-0C4D-A609-7FF9B987CA30}"/>
              </a:ext>
            </a:extLst>
          </p:cNvPr>
          <p:cNvSpPr/>
          <p:nvPr/>
        </p:nvSpPr>
        <p:spPr>
          <a:xfrm>
            <a:off x="21476903" y="10679530"/>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216169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3962400" y="3352800"/>
            <a:ext cx="16459200" cy="9144000"/>
          </a:xfrm>
        </p:spPr>
        <p:txBody>
          <a:bodyPr>
            <a:normAutofit lnSpcReduction="10000"/>
          </a:bodyPr>
          <a:lstStyle/>
          <a:p>
            <a:pPr marL="317500" indent="0">
              <a:buNone/>
            </a:pPr>
            <a:endParaRPr lang="en-US" dirty="0"/>
          </a:p>
          <a:p>
            <a:r>
              <a:rPr lang="en-US" dirty="0"/>
              <a:t>Results of statistical analyses allow us to statistically say whether two (or more) groups of subjects behave differently given different treatments (with all other differences controlled) </a:t>
            </a:r>
          </a:p>
          <a:p>
            <a:endParaRPr lang="en-US" dirty="0"/>
          </a:p>
          <a:p>
            <a:r>
              <a:rPr lang="en-US" dirty="0"/>
              <a:t>Disclaimer: statistics is a deep field. Our goal today is to give you a “way to think” about statistics with respect to controlled user study evaluations</a:t>
            </a:r>
          </a:p>
        </p:txBody>
      </p:sp>
      <p:sp>
        <p:nvSpPr>
          <p:cNvPr id="6" name="Title 2">
            <a:extLst>
              <a:ext uri="{FF2B5EF4-FFF2-40B4-BE49-F238E27FC236}">
                <a16:creationId xmlns:a16="http://schemas.microsoft.com/office/drawing/2014/main" id="{B098E16F-0620-3C43-BB2D-F29A98201F3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Statistical Analyses</a:t>
            </a:r>
          </a:p>
        </p:txBody>
      </p:sp>
    </p:spTree>
    <p:extLst>
      <p:ext uri="{BB962C8B-B14F-4D97-AF65-F5344CB8AC3E}">
        <p14:creationId xmlns:p14="http://schemas.microsoft.com/office/powerpoint/2010/main" val="1470312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121920" y="3472180"/>
            <a:ext cx="24018240" cy="10274300"/>
          </a:xfrm>
        </p:spPr>
        <p:txBody>
          <a:bodyPr anchor="t">
            <a:normAutofit fontScale="92500"/>
          </a:bodyPr>
          <a:lstStyle/>
          <a:p>
            <a:pPr marL="317500" indent="0">
              <a:spcBef>
                <a:spcPts val="0"/>
              </a:spcBef>
              <a:buClr>
                <a:schemeClr val="tx1"/>
              </a:buClr>
              <a:buNone/>
            </a:pPr>
            <a:r>
              <a:rPr lang="en-US" b="1" dirty="0">
                <a:solidFill>
                  <a:srgbClr val="FF4013"/>
                </a:solidFill>
              </a:rPr>
              <a:t>Analyses start with a research question</a:t>
            </a:r>
          </a:p>
          <a:p>
            <a:pPr marL="317500" indent="0">
              <a:spcBef>
                <a:spcPts val="0"/>
              </a:spcBef>
              <a:buNone/>
            </a:pPr>
            <a:endParaRPr lang="en-US" b="1" dirty="0">
              <a:solidFill>
                <a:srgbClr val="FF4013"/>
              </a:solidFill>
            </a:endParaRPr>
          </a:p>
          <a:p>
            <a:pPr marL="762000" lvl="1" indent="0">
              <a:spcBef>
                <a:spcPts val="0"/>
              </a:spcBef>
              <a:buNone/>
            </a:pPr>
            <a:r>
              <a:rPr lang="en-US" b="1" dirty="0">
                <a:solidFill>
                  <a:srgbClr val="FF4013"/>
                </a:solidFill>
              </a:rPr>
              <a:t>		</a:t>
            </a:r>
            <a:r>
              <a:rPr lang="en-US" sz="5600" dirty="0">
                <a:sym typeface="Wingdings" pitchFamily="2" charset="2"/>
              </a:rPr>
              <a:t> This question relates to the </a:t>
            </a:r>
            <a:r>
              <a:rPr lang="en-US" sz="5600" b="1" dirty="0">
                <a:solidFill>
                  <a:srgbClr val="FF4013"/>
                </a:solidFill>
                <a:sym typeface="Wingdings" pitchFamily="2" charset="2"/>
              </a:rPr>
              <a:t>goal</a:t>
            </a:r>
            <a:r>
              <a:rPr lang="en-US" sz="5600" dirty="0">
                <a:sym typeface="Wingdings" pitchFamily="2" charset="2"/>
              </a:rPr>
              <a:t> of your evaluation</a:t>
            </a:r>
            <a:endParaRPr lang="en-US" sz="5600" dirty="0"/>
          </a:p>
          <a:p>
            <a:pPr marL="317500" indent="0">
              <a:spcBef>
                <a:spcPts val="0"/>
              </a:spcBef>
              <a:buNone/>
            </a:pPr>
            <a:r>
              <a:rPr lang="en-US" dirty="0"/>
              <a:t>		</a:t>
            </a:r>
            <a:r>
              <a:rPr lang="en-US" dirty="0">
                <a:sym typeface="Wingdings" pitchFamily="2" charset="2"/>
              </a:rPr>
              <a:t> Ex. </a:t>
            </a:r>
            <a:r>
              <a:rPr lang="en-US" dirty="0"/>
              <a:t>Does my visualization reduce the time it takes to complete Task A </a:t>
            </a:r>
          </a:p>
          <a:p>
            <a:pPr marL="317500" indent="0">
              <a:spcBef>
                <a:spcPts val="0"/>
              </a:spcBef>
              <a:buNone/>
            </a:pPr>
            <a:r>
              <a:rPr lang="en-US" dirty="0"/>
              <a:t>				 compared to the current state-of-the-art? </a:t>
            </a:r>
          </a:p>
          <a:p>
            <a:pPr>
              <a:spcBef>
                <a:spcPts val="0"/>
              </a:spcBef>
            </a:pPr>
            <a:endParaRPr lang="en-US" dirty="0"/>
          </a:p>
          <a:p>
            <a:pPr marL="317500" indent="0">
              <a:spcBef>
                <a:spcPts val="0"/>
              </a:spcBef>
              <a:buNone/>
            </a:pPr>
            <a:r>
              <a:rPr lang="en-US" b="1" dirty="0"/>
              <a:t>That research question is </a:t>
            </a:r>
            <a:r>
              <a:rPr lang="en-US" b="1" dirty="0">
                <a:solidFill>
                  <a:srgbClr val="FF4013"/>
                </a:solidFill>
              </a:rPr>
              <a:t>translated into a testable null hypothesis </a:t>
            </a:r>
          </a:p>
          <a:p>
            <a:pPr marL="317500" indent="0">
              <a:spcBef>
                <a:spcPts val="0"/>
              </a:spcBef>
              <a:buNone/>
            </a:pPr>
            <a:r>
              <a:rPr lang="en-US" b="1" dirty="0">
                <a:solidFill>
                  <a:srgbClr val="FF4013"/>
                </a:solidFill>
              </a:rPr>
              <a:t> </a:t>
            </a:r>
          </a:p>
          <a:p>
            <a:pPr marL="317500" indent="0">
              <a:spcBef>
                <a:spcPts val="0"/>
              </a:spcBef>
              <a:buNone/>
            </a:pPr>
            <a:r>
              <a:rPr lang="en-US" dirty="0"/>
              <a:t>		</a:t>
            </a:r>
            <a:r>
              <a:rPr lang="en-US" dirty="0">
                <a:sym typeface="Wingdings" pitchFamily="2" charset="2"/>
              </a:rPr>
              <a:t> A hypothesis is a statement that can be true or false</a:t>
            </a:r>
          </a:p>
          <a:p>
            <a:pPr marL="317500" indent="0">
              <a:spcBef>
                <a:spcPts val="0"/>
              </a:spcBef>
              <a:buNone/>
            </a:pPr>
            <a:r>
              <a:rPr lang="en-US" b="1" dirty="0">
                <a:solidFill>
                  <a:srgbClr val="FF4013"/>
                </a:solidFill>
              </a:rPr>
              <a:t>		</a:t>
            </a:r>
            <a:r>
              <a:rPr lang="en-US" dirty="0">
                <a:sym typeface="Wingdings" pitchFamily="2" charset="2"/>
              </a:rPr>
              <a:t> A null hypothesis is the statement that nothing new or interesting is happening </a:t>
            </a:r>
          </a:p>
          <a:p>
            <a:pPr marL="317500" indent="0">
              <a:spcBef>
                <a:spcPts val="0"/>
              </a:spcBef>
              <a:buNone/>
            </a:pPr>
            <a:r>
              <a:rPr lang="en-US" dirty="0">
                <a:sym typeface="Wingdings" pitchFamily="2" charset="2"/>
              </a:rPr>
              <a:t>		 Ex. There is no difference between the amount of time it takes people to </a:t>
            </a:r>
          </a:p>
          <a:p>
            <a:pPr marL="317500" indent="0">
              <a:spcBef>
                <a:spcPts val="0"/>
              </a:spcBef>
              <a:buNone/>
            </a:pPr>
            <a:r>
              <a:rPr lang="en-US" dirty="0">
                <a:sym typeface="Wingdings" pitchFamily="2" charset="2"/>
              </a:rPr>
              <a:t>				 complete Task A with my visualization versus the current state-of-the-art. </a:t>
            </a:r>
            <a:endParaRPr lang="en-US" dirty="0"/>
          </a:p>
          <a:p>
            <a:pPr marL="317500" indent="0">
              <a:spcBef>
                <a:spcPts val="0"/>
              </a:spcBef>
              <a:buNone/>
            </a:pPr>
            <a:endParaRPr lang="en-US" dirty="0"/>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Statistical Analyses</a:t>
            </a:r>
          </a:p>
        </p:txBody>
      </p:sp>
    </p:spTree>
    <p:extLst>
      <p:ext uri="{BB962C8B-B14F-4D97-AF65-F5344CB8AC3E}">
        <p14:creationId xmlns:p14="http://schemas.microsoft.com/office/powerpoint/2010/main" val="210156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Review evaluation analysis</a:t>
            </a:r>
          </a:p>
          <a:p>
            <a:pPr hangingPunct="1"/>
            <a:r>
              <a:rPr lang="en-US" dirty="0"/>
              <a:t>Finish ic-13 –Experiment Tutorial </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
        <p:nvSpPr>
          <p:cNvPr id="7" name="Content Placeholder 1">
            <a:extLst>
              <a:ext uri="{FF2B5EF4-FFF2-40B4-BE49-F238E27FC236}">
                <a16:creationId xmlns:a16="http://schemas.microsoft.com/office/drawing/2014/main" id="{79AA36F9-305E-C641-B675-B77CBD18535D}"/>
              </a:ext>
            </a:extLst>
          </p:cNvPr>
          <p:cNvSpPr>
            <a:spLocks noGrp="1"/>
          </p:cNvSpPr>
          <p:nvPr>
            <p:ph sz="quarter" idx="1"/>
          </p:nvPr>
        </p:nvSpPr>
        <p:spPr>
          <a:xfrm>
            <a:off x="1158240" y="3441700"/>
            <a:ext cx="22799040" cy="9144000"/>
          </a:xfrm>
        </p:spPr>
        <p:txBody>
          <a:bodyPr anchor="t">
            <a:normAutofit/>
          </a:bodyPr>
          <a:lstStyle/>
          <a:p>
            <a:pPr marL="317500" indent="0">
              <a:spcBef>
                <a:spcPts val="0"/>
              </a:spcBef>
              <a:buNone/>
            </a:pPr>
            <a:r>
              <a:rPr lang="en-US" b="1" dirty="0">
                <a:solidFill>
                  <a:srgbClr val="FF4013"/>
                </a:solidFill>
              </a:rPr>
              <a:t>Research Question</a:t>
            </a:r>
            <a:r>
              <a:rPr lang="en-US" b="1" dirty="0"/>
              <a:t>: </a:t>
            </a:r>
            <a:r>
              <a:rPr lang="en-US" dirty="0"/>
              <a:t>Does my new visualization (V1) help people more accurately identify outliers in data than my old visualization (V2)? </a:t>
            </a:r>
          </a:p>
          <a:p>
            <a:pPr marL="317500" indent="0">
              <a:spcBef>
                <a:spcPts val="0"/>
              </a:spcBef>
              <a:buNone/>
            </a:pPr>
            <a:endParaRPr lang="en-US" dirty="0"/>
          </a:p>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a:t>
            </a:r>
          </a:p>
          <a:p>
            <a:pPr marL="317500" indent="0">
              <a:spcBef>
                <a:spcPts val="0"/>
              </a:spcBef>
              <a:buNone/>
            </a:pPr>
            <a:endParaRPr lang="en-US" b="1" dirty="0"/>
          </a:p>
          <a:p>
            <a:pPr marL="317500" indent="0">
              <a:spcBef>
                <a:spcPts val="0"/>
              </a:spcBef>
              <a:buNone/>
            </a:pPr>
            <a:endParaRPr lang="en-US" dirty="0"/>
          </a:p>
          <a:p>
            <a:pPr marL="317500" indent="0">
              <a:spcBef>
                <a:spcPts val="0"/>
              </a:spcBef>
              <a:buNone/>
            </a:pPr>
            <a:r>
              <a:rPr lang="en-US" b="1" dirty="0">
                <a:solidFill>
                  <a:srgbClr val="FF4013"/>
                </a:solidFill>
              </a:rPr>
              <a:t>Alternative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A</a:t>
            </a:r>
            <a:r>
              <a:rPr lang="en-US" dirty="0"/>
              <a:t>:</a:t>
            </a:r>
            <a:endParaRPr lang="en-US" b="1" dirty="0"/>
          </a:p>
        </p:txBody>
      </p:sp>
    </p:spTree>
    <p:extLst>
      <p:ext uri="{BB962C8B-B14F-4D97-AF65-F5344CB8AC3E}">
        <p14:creationId xmlns:p14="http://schemas.microsoft.com/office/powerpoint/2010/main" val="19259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1158240" y="3441700"/>
            <a:ext cx="22799040" cy="9144000"/>
          </a:xfrm>
        </p:spPr>
        <p:txBody>
          <a:bodyPr anchor="t">
            <a:normAutofit/>
          </a:bodyPr>
          <a:lstStyle/>
          <a:p>
            <a:pPr marL="317500" indent="0">
              <a:spcBef>
                <a:spcPts val="0"/>
              </a:spcBef>
              <a:buNone/>
            </a:pPr>
            <a:r>
              <a:rPr lang="en-US" b="1" dirty="0">
                <a:solidFill>
                  <a:srgbClr val="FF4013"/>
                </a:solidFill>
              </a:rPr>
              <a:t>Research Question</a:t>
            </a:r>
            <a:r>
              <a:rPr lang="en-US" b="1" dirty="0"/>
              <a:t>: </a:t>
            </a:r>
            <a:r>
              <a:rPr lang="en-US" dirty="0"/>
              <a:t>Does my new visualization (V1) help people more accurately identify outliers in data than my old visualization (V2)? </a:t>
            </a:r>
          </a:p>
          <a:p>
            <a:pPr marL="317500" indent="0">
              <a:spcBef>
                <a:spcPts val="0"/>
              </a:spcBef>
              <a:buNone/>
            </a:pPr>
            <a:endParaRPr lang="en-US" dirty="0"/>
          </a:p>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 People using V1 identify outliers with the same accuracy as people 			  using V2. </a:t>
            </a:r>
            <a:endParaRPr lang="en-US" b="1" dirty="0"/>
          </a:p>
          <a:p>
            <a:pPr marL="317500" indent="0">
              <a:spcBef>
                <a:spcPts val="0"/>
              </a:spcBef>
              <a:buNone/>
            </a:pPr>
            <a:endParaRPr lang="en-US" dirty="0"/>
          </a:p>
          <a:p>
            <a:pPr marL="317500" indent="0">
              <a:spcBef>
                <a:spcPts val="0"/>
              </a:spcBef>
              <a:buNone/>
            </a:pPr>
            <a:r>
              <a:rPr lang="en-US" b="1" dirty="0">
                <a:solidFill>
                  <a:srgbClr val="FF4013"/>
                </a:solidFill>
              </a:rPr>
              <a:t>Alternative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A</a:t>
            </a:r>
            <a:r>
              <a:rPr lang="en-US" dirty="0"/>
              <a:t>: People using V1 identify outliers with different accuracy than people 			  using V2. </a:t>
            </a:r>
            <a:endParaRPr lang="en-US" b="1" dirty="0"/>
          </a:p>
          <a:p>
            <a:pPr marL="317500" indent="0">
              <a:spcBef>
                <a:spcPts val="0"/>
              </a:spcBef>
              <a:buNone/>
            </a:pPr>
            <a:endParaRPr lang="en-US" b="1" dirty="0"/>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Tree>
    <p:extLst>
      <p:ext uri="{BB962C8B-B14F-4D97-AF65-F5344CB8AC3E}">
        <p14:creationId xmlns:p14="http://schemas.microsoft.com/office/powerpoint/2010/main" val="4146133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455814" y="3441700"/>
            <a:ext cx="23472371" cy="9830954"/>
          </a:xfrm>
        </p:spPr>
        <p:txBody>
          <a:bodyPr>
            <a:normAutofit/>
          </a:bodyPr>
          <a:lstStyle/>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 People using V1 identify outliers with the same accuracy as people 			  using V2. </a:t>
            </a:r>
            <a:r>
              <a:rPr lang="en-US" b="1" dirty="0">
                <a:sym typeface="Wingdings" pitchFamily="2" charset="2"/>
              </a:rPr>
              <a:t>	</a:t>
            </a:r>
            <a:endParaRPr lang="en-US" dirty="0"/>
          </a:p>
          <a:p>
            <a:pPr marL="317500" indent="0">
              <a:spcBef>
                <a:spcPts val="0"/>
              </a:spcBef>
              <a:buNone/>
            </a:pPr>
            <a:endParaRPr lang="en-US" dirty="0"/>
          </a:p>
          <a:p>
            <a:pPr marL="317500" indent="0">
              <a:spcBef>
                <a:spcPts val="0"/>
              </a:spcBef>
              <a:buNone/>
            </a:pPr>
            <a:r>
              <a:rPr lang="en-US" b="1" dirty="0">
                <a:solidFill>
                  <a:srgbClr val="FF4013"/>
                </a:solidFill>
              </a:rPr>
              <a:t>Alternative Hypotheses</a:t>
            </a:r>
          </a:p>
          <a:p>
            <a:pPr marL="317500" indent="0">
              <a:spcBef>
                <a:spcPts val="0"/>
              </a:spcBef>
              <a:buNone/>
            </a:pPr>
            <a:r>
              <a:rPr lang="en-US" b="1" dirty="0"/>
              <a:t>	</a:t>
            </a:r>
            <a:r>
              <a:rPr lang="en-US" b="1" dirty="0">
                <a:sym typeface="Wingdings" pitchFamily="2" charset="2"/>
              </a:rPr>
              <a:t> </a:t>
            </a:r>
            <a:r>
              <a:rPr lang="en-US" dirty="0"/>
              <a:t>H</a:t>
            </a:r>
            <a:r>
              <a:rPr lang="en-US" baseline="-25000" dirty="0"/>
              <a:t>A</a:t>
            </a:r>
            <a:r>
              <a:rPr lang="en-US" dirty="0"/>
              <a:t>:  People using V1 identify outliers with different accuracy than people 			        using V2. </a:t>
            </a:r>
            <a:r>
              <a:rPr lang="en-US" b="1" dirty="0">
                <a:solidFill>
                  <a:srgbClr val="FF4013"/>
                </a:solidFill>
              </a:rPr>
              <a:t>(2 tailed)</a:t>
            </a:r>
          </a:p>
          <a:p>
            <a:pPr marL="317500" indent="0">
              <a:spcBef>
                <a:spcPts val="0"/>
              </a:spcBef>
              <a:buNone/>
            </a:pPr>
            <a:r>
              <a:rPr lang="en-US" b="1" dirty="0">
                <a:sym typeface="Wingdings" pitchFamily="2" charset="2"/>
              </a:rPr>
              <a:t>	 </a:t>
            </a:r>
            <a:r>
              <a:rPr lang="en-US" dirty="0"/>
              <a:t>H</a:t>
            </a:r>
            <a:r>
              <a:rPr lang="en-US" baseline="-25000" dirty="0"/>
              <a:t>A1</a:t>
            </a:r>
            <a:r>
              <a:rPr lang="en-US" dirty="0"/>
              <a:t>: People using V1 identify outliers with the higher accuracy than people 			    using V2. </a:t>
            </a:r>
            <a:r>
              <a:rPr lang="en-US" b="1" dirty="0">
                <a:solidFill>
                  <a:srgbClr val="FF4013"/>
                </a:solidFill>
              </a:rPr>
              <a:t>(1 tailed)</a:t>
            </a:r>
          </a:p>
          <a:p>
            <a:pPr marL="317500" indent="0">
              <a:spcBef>
                <a:spcPts val="0"/>
              </a:spcBef>
              <a:buNone/>
            </a:pPr>
            <a:r>
              <a:rPr lang="en-US" b="1" dirty="0">
                <a:sym typeface="Wingdings" pitchFamily="2" charset="2"/>
              </a:rPr>
              <a:t>	 </a:t>
            </a:r>
            <a:r>
              <a:rPr lang="en-US" dirty="0"/>
              <a:t>H</a:t>
            </a:r>
            <a:r>
              <a:rPr lang="en-US" baseline="-25000" dirty="0"/>
              <a:t>A2</a:t>
            </a:r>
            <a:r>
              <a:rPr lang="en-US" dirty="0"/>
              <a:t>: People using V1 identify outliers with the lower accuracy than people 			    using V2. </a:t>
            </a:r>
            <a:r>
              <a:rPr lang="en-US" b="1" dirty="0">
                <a:solidFill>
                  <a:srgbClr val="FF4013"/>
                </a:solidFill>
              </a:rPr>
              <a:t>(1 tailed)</a:t>
            </a:r>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Tree>
    <p:extLst>
      <p:ext uri="{BB962C8B-B14F-4D97-AF65-F5344CB8AC3E}">
        <p14:creationId xmlns:p14="http://schemas.microsoft.com/office/powerpoint/2010/main" val="3953240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455814" y="3441700"/>
            <a:ext cx="23472371" cy="9830954"/>
          </a:xfrm>
        </p:spPr>
        <p:txBody>
          <a:bodyPr anchor="ctr">
            <a:normAutofit/>
          </a:bodyPr>
          <a:lstStyle/>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 People using </a:t>
            </a:r>
            <a:r>
              <a:rPr lang="en-US" b="1" dirty="0">
                <a:solidFill>
                  <a:srgbClr val="0070C0"/>
                </a:solidFill>
              </a:rPr>
              <a:t>V1</a:t>
            </a:r>
            <a:r>
              <a:rPr lang="en-US" dirty="0"/>
              <a:t> identify outliers with the same </a:t>
            </a:r>
            <a:r>
              <a:rPr lang="en-US" b="1" dirty="0">
                <a:solidFill>
                  <a:srgbClr val="006C01"/>
                </a:solidFill>
              </a:rPr>
              <a:t>accuracy</a:t>
            </a:r>
            <a:r>
              <a:rPr lang="en-US" dirty="0"/>
              <a:t> as people 			  using </a:t>
            </a:r>
            <a:r>
              <a:rPr lang="en-US" b="1" dirty="0">
                <a:solidFill>
                  <a:srgbClr val="0070C0"/>
                </a:solidFill>
              </a:rPr>
              <a:t>V2</a:t>
            </a:r>
            <a:r>
              <a:rPr lang="en-US" dirty="0"/>
              <a:t>. </a:t>
            </a:r>
            <a:r>
              <a:rPr lang="en-US" b="1" dirty="0">
                <a:sym typeface="Wingdings" pitchFamily="2" charset="2"/>
              </a:rPr>
              <a:t>	</a:t>
            </a: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
        <p:nvSpPr>
          <p:cNvPr id="3" name="Right Arrow 2">
            <a:extLst>
              <a:ext uri="{FF2B5EF4-FFF2-40B4-BE49-F238E27FC236}">
                <a16:creationId xmlns:a16="http://schemas.microsoft.com/office/drawing/2014/main" id="{F01FF71A-DEEF-D945-8A36-602D89654435}"/>
              </a:ext>
            </a:extLst>
          </p:cNvPr>
          <p:cNvSpPr/>
          <p:nvPr/>
        </p:nvSpPr>
        <p:spPr>
          <a:xfrm rot="16200000">
            <a:off x="17404080" y="6004560"/>
            <a:ext cx="2468880" cy="1005840"/>
          </a:xfrm>
          <a:prstGeom prst="rightArrow">
            <a:avLst>
              <a:gd name="adj1" fmla="val 25758"/>
              <a:gd name="adj2" fmla="val 59091"/>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a:extLst>
              <a:ext uri="{FF2B5EF4-FFF2-40B4-BE49-F238E27FC236}">
                <a16:creationId xmlns:a16="http://schemas.microsoft.com/office/drawing/2014/main" id="{899754F0-5ED6-C847-80E2-1DC0B47A114A}"/>
              </a:ext>
            </a:extLst>
          </p:cNvPr>
          <p:cNvSpPr/>
          <p:nvPr/>
        </p:nvSpPr>
        <p:spPr>
          <a:xfrm rot="16200000">
            <a:off x="3505200" y="6918960"/>
            <a:ext cx="2468880" cy="1005840"/>
          </a:xfrm>
          <a:prstGeom prst="rightArrow">
            <a:avLst>
              <a:gd name="adj1" fmla="val 25758"/>
              <a:gd name="adj2" fmla="val 59091"/>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ight Arrow 8">
            <a:extLst>
              <a:ext uri="{FF2B5EF4-FFF2-40B4-BE49-F238E27FC236}">
                <a16:creationId xmlns:a16="http://schemas.microsoft.com/office/drawing/2014/main" id="{1A2387DA-90A5-604C-9584-1AE52227A8F6}"/>
              </a:ext>
            </a:extLst>
          </p:cNvPr>
          <p:cNvSpPr/>
          <p:nvPr/>
        </p:nvSpPr>
        <p:spPr>
          <a:xfrm rot="16200000">
            <a:off x="5913120" y="6461760"/>
            <a:ext cx="3383280" cy="1005840"/>
          </a:xfrm>
          <a:prstGeom prst="rightArrow">
            <a:avLst>
              <a:gd name="adj1" fmla="val 25758"/>
              <a:gd name="adj2" fmla="val 59091"/>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ectangle 3">
            <a:extLst>
              <a:ext uri="{FF2B5EF4-FFF2-40B4-BE49-F238E27FC236}">
                <a16:creationId xmlns:a16="http://schemas.microsoft.com/office/drawing/2014/main" id="{81528767-0FA0-C143-951B-D1FDEBBBC0D0}"/>
              </a:ext>
            </a:extLst>
          </p:cNvPr>
          <p:cNvSpPr/>
          <p:nvPr/>
        </p:nvSpPr>
        <p:spPr>
          <a:xfrm>
            <a:off x="2452127" y="9048095"/>
            <a:ext cx="7324441" cy="923330"/>
          </a:xfrm>
          <a:prstGeom prst="rect">
            <a:avLst/>
          </a:prstGeom>
          <a:noFill/>
        </p:spPr>
        <p:txBody>
          <a:bodyPr wrap="none" lIns="91440" tIns="45720" rIns="91440" bIns="45720">
            <a:spAutoFit/>
          </a:bodyPr>
          <a:lstStyle/>
          <a:p>
            <a:pPr algn="ctr"/>
            <a:r>
              <a:rPr lang="en-US" sz="5400" b="1" cap="none" spc="0" dirty="0">
                <a:ln w="0"/>
                <a:solidFill>
                  <a:srgbClr val="0070C0"/>
                </a:solidFill>
                <a:latin typeface="+mn-lt"/>
                <a:ea typeface="+mn-ea"/>
                <a:cs typeface="+mn-cs"/>
              </a:rPr>
              <a:t>Conditions / Groups</a:t>
            </a:r>
            <a:endParaRPr lang="en-US" sz="5400" b="0" cap="none" spc="0" dirty="0">
              <a:ln w="0"/>
              <a:solidFill>
                <a:srgbClr val="0070C0"/>
              </a:solidFill>
            </a:endParaRPr>
          </a:p>
        </p:txBody>
      </p:sp>
      <p:sp>
        <p:nvSpPr>
          <p:cNvPr id="10" name="Rectangle 9">
            <a:extLst>
              <a:ext uri="{FF2B5EF4-FFF2-40B4-BE49-F238E27FC236}">
                <a16:creationId xmlns:a16="http://schemas.microsoft.com/office/drawing/2014/main" id="{7CF6CADB-AB42-7049-A7F0-FA0825C3CA77}"/>
              </a:ext>
            </a:extLst>
          </p:cNvPr>
          <p:cNvSpPr/>
          <p:nvPr/>
        </p:nvSpPr>
        <p:spPr>
          <a:xfrm>
            <a:off x="13763634" y="7885390"/>
            <a:ext cx="9749785" cy="923330"/>
          </a:xfrm>
          <a:prstGeom prst="rect">
            <a:avLst/>
          </a:prstGeom>
          <a:noFill/>
        </p:spPr>
        <p:txBody>
          <a:bodyPr wrap="none" lIns="91440" tIns="45720" rIns="91440" bIns="45720">
            <a:spAutoFit/>
          </a:bodyPr>
          <a:lstStyle/>
          <a:p>
            <a:pPr algn="ctr"/>
            <a:r>
              <a:rPr lang="en-US" sz="5400" b="1" cap="none" spc="0" dirty="0">
                <a:ln w="0"/>
                <a:solidFill>
                  <a:srgbClr val="006C01"/>
                </a:solidFill>
                <a:latin typeface="+mn-lt"/>
                <a:ea typeface="+mn-ea"/>
                <a:cs typeface="+mn-cs"/>
              </a:rPr>
              <a:t>Metric / Response Variable</a:t>
            </a:r>
            <a:endParaRPr lang="en-US" sz="5400" b="0" cap="none" spc="0" dirty="0">
              <a:ln w="0"/>
              <a:solidFill>
                <a:srgbClr val="006C01"/>
              </a:solidFill>
            </a:endParaRPr>
          </a:p>
        </p:txBody>
      </p:sp>
    </p:spTree>
    <p:extLst>
      <p:ext uri="{BB962C8B-B14F-4D97-AF65-F5344CB8AC3E}">
        <p14:creationId xmlns:p14="http://schemas.microsoft.com/office/powerpoint/2010/main" val="1039833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1413164" y="4017819"/>
            <a:ext cx="9005454" cy="9075998"/>
          </a:xfrm>
        </p:spPr>
        <p:txBody>
          <a:bodyPr anchor="t">
            <a:normAutofit fontScale="92500" lnSpcReduction="20000"/>
          </a:bodyPr>
          <a:lstStyle/>
          <a:p>
            <a:pPr>
              <a:spcBef>
                <a:spcPts val="0"/>
              </a:spcBef>
            </a:pPr>
            <a:r>
              <a:rPr lang="en-US" dirty="0"/>
              <a:t>We collect data, and think about that data collectively as a distribution</a:t>
            </a:r>
          </a:p>
          <a:p>
            <a:pPr>
              <a:spcBef>
                <a:spcPts val="0"/>
              </a:spcBef>
            </a:pPr>
            <a:endParaRPr lang="en-US" dirty="0"/>
          </a:p>
          <a:p>
            <a:pPr>
              <a:spcBef>
                <a:spcPts val="0"/>
              </a:spcBef>
            </a:pPr>
            <a:r>
              <a:rPr lang="en-US" dirty="0">
                <a:solidFill>
                  <a:schemeClr val="tx1"/>
                </a:solidFill>
              </a:rPr>
              <a:t>Most statistical tests compare distributions</a:t>
            </a:r>
          </a:p>
          <a:p>
            <a:pPr marL="317500" indent="0">
              <a:spcBef>
                <a:spcPts val="0"/>
              </a:spcBef>
              <a:buNone/>
            </a:pPr>
            <a:endParaRPr lang="en-US" dirty="0">
              <a:solidFill>
                <a:schemeClr val="tx1"/>
              </a:solidFill>
            </a:endParaRPr>
          </a:p>
          <a:p>
            <a:pPr>
              <a:spcBef>
                <a:spcPts val="0"/>
              </a:spcBef>
            </a:pPr>
            <a:r>
              <a:rPr lang="en-US" b="1" dirty="0">
                <a:solidFill>
                  <a:srgbClr val="FF4013"/>
                </a:solidFill>
              </a:rPr>
              <a:t>Parametric tests </a:t>
            </a:r>
            <a:r>
              <a:rPr lang="en-US" dirty="0">
                <a:solidFill>
                  <a:schemeClr val="tx1"/>
                </a:solidFill>
              </a:rPr>
              <a:t>compare normal distributions</a:t>
            </a:r>
          </a:p>
          <a:p>
            <a:pPr>
              <a:spcBef>
                <a:spcPts val="0"/>
              </a:spcBef>
            </a:pPr>
            <a:r>
              <a:rPr lang="en-US" b="1" dirty="0">
                <a:solidFill>
                  <a:srgbClr val="FF4013"/>
                </a:solidFill>
              </a:rPr>
              <a:t>Non-parametric tests</a:t>
            </a:r>
            <a:r>
              <a:rPr lang="en-US" dirty="0">
                <a:solidFill>
                  <a:schemeClr val="tx1"/>
                </a:solidFill>
              </a:rPr>
              <a:t> compare non-normal distributions</a:t>
            </a:r>
          </a:p>
          <a:p>
            <a:pPr>
              <a:spcBef>
                <a:spcPts val="0"/>
              </a:spcBef>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Modeling Data</a:t>
            </a:r>
          </a:p>
        </p:txBody>
      </p:sp>
      <p:grpSp>
        <p:nvGrpSpPr>
          <p:cNvPr id="10" name="Group 9">
            <a:extLst>
              <a:ext uri="{FF2B5EF4-FFF2-40B4-BE49-F238E27FC236}">
                <a16:creationId xmlns:a16="http://schemas.microsoft.com/office/drawing/2014/main" id="{6C286126-E664-C64C-AA90-B26D90BA522E}"/>
              </a:ext>
            </a:extLst>
          </p:cNvPr>
          <p:cNvGrpSpPr/>
          <p:nvPr/>
        </p:nvGrpSpPr>
        <p:grpSpPr>
          <a:xfrm>
            <a:off x="11433619" y="3441700"/>
            <a:ext cx="9046527" cy="5183178"/>
            <a:chOff x="3671646" y="2476268"/>
            <a:chExt cx="4682703" cy="2723213"/>
          </a:xfrm>
        </p:grpSpPr>
        <p:pic>
          <p:nvPicPr>
            <p:cNvPr id="11" name="Picture 2" descr="Image result for comparing statistical distributions">
              <a:extLst>
                <a:ext uri="{FF2B5EF4-FFF2-40B4-BE49-F238E27FC236}">
                  <a16:creationId xmlns:a16="http://schemas.microsoft.com/office/drawing/2014/main" id="{B8403554-940E-284F-8555-D6BD504BE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2476268"/>
              <a:ext cx="3782350" cy="25321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88DD9A-C7BE-9D4A-9803-942815DF7617}"/>
                </a:ext>
              </a:extLst>
            </p:cNvPr>
            <p:cNvSpPr txBox="1"/>
            <p:nvPr/>
          </p:nvSpPr>
          <p:spPr>
            <a:xfrm>
              <a:off x="3671646" y="3398990"/>
              <a:ext cx="785113" cy="371919"/>
            </a:xfrm>
            <a:prstGeom prst="rect">
              <a:avLst/>
            </a:prstGeom>
            <a:noFill/>
          </p:spPr>
          <p:txBody>
            <a:bodyPr wrap="none" rtlCol="0">
              <a:spAutoFit/>
            </a:bodyPr>
            <a:lstStyle/>
            <a:p>
              <a:r>
                <a:rPr lang="en-US" sz="4000" dirty="0"/>
                <a:t>Count</a:t>
              </a:r>
            </a:p>
          </p:txBody>
        </p:sp>
        <p:sp>
          <p:nvSpPr>
            <p:cNvPr id="13" name="TextBox 12">
              <a:extLst>
                <a:ext uri="{FF2B5EF4-FFF2-40B4-BE49-F238E27FC236}">
                  <a16:creationId xmlns:a16="http://schemas.microsoft.com/office/drawing/2014/main" id="{05ED0DFB-96C6-8E4C-AD2D-EA77B17A3F3E}"/>
                </a:ext>
              </a:extLst>
            </p:cNvPr>
            <p:cNvSpPr txBox="1"/>
            <p:nvPr/>
          </p:nvSpPr>
          <p:spPr>
            <a:xfrm>
              <a:off x="5818565" y="4827562"/>
              <a:ext cx="1666311" cy="371919"/>
            </a:xfrm>
            <a:prstGeom prst="rect">
              <a:avLst/>
            </a:prstGeom>
            <a:noFill/>
          </p:spPr>
          <p:txBody>
            <a:bodyPr wrap="none" rtlCol="0">
              <a:spAutoFit/>
            </a:bodyPr>
            <a:lstStyle/>
            <a:p>
              <a:r>
                <a:rPr lang="en-US" sz="4000" dirty="0"/>
                <a:t>Measurements</a:t>
              </a:r>
            </a:p>
          </p:txBody>
        </p:sp>
      </p:grpSp>
      <p:pic>
        <p:nvPicPr>
          <p:cNvPr id="14" name="Picture 13">
            <a:extLst>
              <a:ext uri="{FF2B5EF4-FFF2-40B4-BE49-F238E27FC236}">
                <a16:creationId xmlns:a16="http://schemas.microsoft.com/office/drawing/2014/main" id="{60A0F892-6AAB-4F41-AA44-79F478723FBF}"/>
              </a:ext>
            </a:extLst>
          </p:cNvPr>
          <p:cNvPicPr>
            <a:picLocks noChangeAspect="1"/>
          </p:cNvPicPr>
          <p:nvPr/>
        </p:nvPicPr>
        <p:blipFill>
          <a:blip r:embed="rId4"/>
          <a:stretch>
            <a:fillRect/>
          </a:stretch>
        </p:blipFill>
        <p:spPr>
          <a:xfrm>
            <a:off x="14291196" y="8999720"/>
            <a:ext cx="5936439" cy="4094096"/>
          </a:xfrm>
          <a:prstGeom prst="rect">
            <a:avLst/>
          </a:prstGeom>
        </p:spPr>
      </p:pic>
      <p:sp>
        <p:nvSpPr>
          <p:cNvPr id="4" name="Curved Left Arrow 3">
            <a:extLst>
              <a:ext uri="{FF2B5EF4-FFF2-40B4-BE49-F238E27FC236}">
                <a16:creationId xmlns:a16="http://schemas.microsoft.com/office/drawing/2014/main" id="{DFFB5C02-8FD4-D342-9495-25115268B912}"/>
              </a:ext>
            </a:extLst>
          </p:cNvPr>
          <p:cNvSpPr/>
          <p:nvPr/>
        </p:nvSpPr>
        <p:spPr>
          <a:xfrm>
            <a:off x="20948073" y="6179127"/>
            <a:ext cx="1687807" cy="4095174"/>
          </a:xfrm>
          <a:prstGeom prst="curvedLef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221784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1690538" y="4322737"/>
            <a:ext cx="8063344" cy="7743841"/>
          </a:xfrm>
        </p:spPr>
        <p:txBody>
          <a:bodyPr anchor="t">
            <a:normAutofit fontScale="92500"/>
          </a:bodyPr>
          <a:lstStyle/>
          <a:p>
            <a:pPr>
              <a:spcBef>
                <a:spcPts val="0"/>
              </a:spcBef>
            </a:pPr>
            <a:r>
              <a:rPr lang="en-US" dirty="0"/>
              <a:t>Parametric statistical tests compare normal distributions</a:t>
            </a:r>
          </a:p>
          <a:p>
            <a:pPr>
              <a:spcBef>
                <a:spcPts val="0"/>
              </a:spcBef>
            </a:pPr>
            <a:endParaRPr lang="en-US" dirty="0"/>
          </a:p>
          <a:p>
            <a:pPr>
              <a:spcBef>
                <a:spcPts val="0"/>
              </a:spcBef>
            </a:pPr>
            <a:r>
              <a:rPr lang="en-US" dirty="0"/>
              <a:t>They consider differences in means and amount of overlapping values (variability) when comparing distributions </a:t>
            </a:r>
          </a:p>
          <a:p>
            <a:pPr>
              <a:spcBef>
                <a:spcPts val="0"/>
              </a:spcBef>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15" name="Picture 2" descr="https://socialresearchmethods.net/kb/Assets/images/stat_t2.gif">
            <a:extLst>
              <a:ext uri="{FF2B5EF4-FFF2-40B4-BE49-F238E27FC236}">
                <a16:creationId xmlns:a16="http://schemas.microsoft.com/office/drawing/2014/main" id="{F5D89950-76E6-B045-9CA7-950CFA7D6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4141344"/>
            <a:ext cx="10736552" cy="792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5231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4322735"/>
            <a:ext cx="10501462" cy="7743841"/>
          </a:xfrm>
        </p:spPr>
        <p:txBody>
          <a:bodyPr anchor="t">
            <a:normAutofit fontScale="92500" lnSpcReduction="10000"/>
          </a:bodyPr>
          <a:lstStyle/>
          <a:p>
            <a:pPr>
              <a:spcBef>
                <a:spcPts val="0"/>
              </a:spcBef>
            </a:pPr>
            <a:r>
              <a:rPr lang="en-US" dirty="0"/>
              <a:t>Statistical tests </a:t>
            </a:r>
            <a:r>
              <a:rPr lang="en-US" b="1" dirty="0"/>
              <a:t>calculate a test statistic</a:t>
            </a:r>
            <a:r>
              <a:rPr lang="en-US" dirty="0"/>
              <a:t>, based on experimental data and several parameters we set before hand (alpha, beta, etc.)</a:t>
            </a:r>
          </a:p>
          <a:p>
            <a:pPr marL="1206500" lvl="2" indent="0">
              <a:spcBef>
                <a:spcPts val="0"/>
              </a:spcBef>
              <a:buNone/>
            </a:pPr>
            <a:endParaRPr lang="en-US" sz="6000" dirty="0"/>
          </a:p>
          <a:p>
            <a:pPr>
              <a:spcBef>
                <a:spcPts val="0"/>
              </a:spcBef>
            </a:pPr>
            <a:r>
              <a:rPr lang="en-US" dirty="0"/>
              <a:t>We compare that test statistic to some pre-determined critical threshold to determine if we </a:t>
            </a:r>
            <a:r>
              <a:rPr lang="en-US" b="1" dirty="0"/>
              <a:t>reject</a:t>
            </a:r>
            <a:r>
              <a:rPr lang="en-US" dirty="0"/>
              <a:t> or </a:t>
            </a:r>
            <a:r>
              <a:rPr lang="en-US" b="1" dirty="0"/>
              <a:t>fail to reject </a:t>
            </a:r>
            <a:r>
              <a:rPr lang="en-US" dirty="0"/>
              <a:t>the null hypothesis</a:t>
            </a:r>
          </a:p>
          <a:p>
            <a:pPr marL="317500" indent="0">
              <a:spcBef>
                <a:spcPts val="0"/>
              </a:spcBef>
              <a:buNone/>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5" name="Content Placeholder 3" descr="Diagram&#10;&#10;Description automatically generated">
            <a:extLst>
              <a:ext uri="{FF2B5EF4-FFF2-40B4-BE49-F238E27FC236}">
                <a16:creationId xmlns:a16="http://schemas.microsoft.com/office/drawing/2014/main" id="{8BC71845-2DAE-F441-8D78-FF1F20830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266" y="3772908"/>
            <a:ext cx="13061734" cy="8843497"/>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1531768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3685309"/>
            <a:ext cx="13826554" cy="9753600"/>
          </a:xfrm>
        </p:spPr>
        <p:txBody>
          <a:bodyPr anchor="t">
            <a:normAutofit fontScale="85000" lnSpcReduction="10000"/>
          </a:bodyPr>
          <a:lstStyle/>
          <a:p>
            <a:pPr marL="317500" indent="0">
              <a:spcBef>
                <a:spcPts val="0"/>
              </a:spcBef>
              <a:buNone/>
            </a:pPr>
            <a:r>
              <a:rPr lang="en-US" b="1" dirty="0">
                <a:solidFill>
                  <a:srgbClr val="FF4013"/>
                </a:solidFill>
              </a:rPr>
              <a:t>H</a:t>
            </a:r>
            <a:r>
              <a:rPr lang="en-US" b="1" baseline="-25000" dirty="0">
                <a:solidFill>
                  <a:srgbClr val="FF4013"/>
                </a:solidFill>
              </a:rPr>
              <a:t>0</a:t>
            </a:r>
            <a:r>
              <a:rPr lang="en-US" dirty="0"/>
              <a:t>: People using V1 identify outliers with the same accuracy as people using V2.</a:t>
            </a:r>
          </a:p>
          <a:p>
            <a:pPr marL="317500" indent="0">
              <a:spcBef>
                <a:spcPts val="0"/>
              </a:spcBef>
              <a:buNone/>
            </a:pPr>
            <a:endParaRPr lang="en-US" dirty="0"/>
          </a:p>
          <a:p>
            <a:pPr>
              <a:spcBef>
                <a:spcPts val="0"/>
              </a:spcBef>
            </a:pPr>
            <a:r>
              <a:rPr lang="en-US" dirty="0"/>
              <a:t>If our test statistic is </a:t>
            </a:r>
            <a:r>
              <a:rPr lang="en-US" b="1" dirty="0">
                <a:solidFill>
                  <a:srgbClr val="FF4013"/>
                </a:solidFill>
              </a:rPr>
              <a:t>sufficiently unlikely</a:t>
            </a:r>
            <a:r>
              <a:rPr lang="en-US" dirty="0"/>
              <a:t> to be seen by chance, we </a:t>
            </a:r>
            <a:r>
              <a:rPr lang="en-US" b="1" dirty="0">
                <a:solidFill>
                  <a:srgbClr val="FF4013"/>
                </a:solidFill>
              </a:rPr>
              <a:t>reject</a:t>
            </a:r>
            <a:r>
              <a:rPr lang="en-US" dirty="0"/>
              <a:t> the null hypothesis</a:t>
            </a:r>
          </a:p>
          <a:p>
            <a:pPr marL="317500" indent="0">
              <a:spcBef>
                <a:spcPts val="0"/>
              </a:spcBef>
              <a:buNone/>
            </a:pPr>
            <a:r>
              <a:rPr lang="en-US" dirty="0"/>
              <a:t> 		</a:t>
            </a:r>
          </a:p>
          <a:p>
            <a:pPr lvl="1">
              <a:spcBef>
                <a:spcPts val="0"/>
              </a:spcBef>
              <a:buSzPct val="135000"/>
              <a:buFont typeface="Wingdings" pitchFamily="2" charset="2"/>
              <a:buChar char="§"/>
            </a:pPr>
            <a:r>
              <a:rPr lang="en-US" dirty="0"/>
              <a:t>It is sufficiently unlikely that our experimental data differs from the null hypothesis only due to chance (i.e. </a:t>
            </a:r>
            <a:r>
              <a:rPr lang="en-US" b="1" dirty="0">
                <a:solidFill>
                  <a:srgbClr val="FF4013"/>
                </a:solidFill>
              </a:rPr>
              <a:t>H</a:t>
            </a:r>
            <a:r>
              <a:rPr lang="en-US" b="1" baseline="-25000" dirty="0">
                <a:solidFill>
                  <a:srgbClr val="FF4013"/>
                </a:solidFill>
              </a:rPr>
              <a:t>0 </a:t>
            </a:r>
            <a:r>
              <a:rPr lang="en-US" dirty="0">
                <a:solidFill>
                  <a:schemeClr val="tx1"/>
                </a:solidFill>
              </a:rPr>
              <a:t>is most likely not true).</a:t>
            </a:r>
            <a:endParaRPr lang="en-US" dirty="0"/>
          </a:p>
          <a:p>
            <a:pPr marL="317500" indent="0">
              <a:spcBef>
                <a:spcPts val="0"/>
              </a:spcBef>
              <a:buNone/>
            </a:pPr>
            <a:endParaRPr lang="en-US" dirty="0"/>
          </a:p>
          <a:p>
            <a:pPr>
              <a:spcBef>
                <a:spcPts val="0"/>
              </a:spcBef>
            </a:pPr>
            <a:r>
              <a:rPr lang="en-US" dirty="0"/>
              <a:t>If our test statistic is </a:t>
            </a:r>
            <a:r>
              <a:rPr lang="en-US" b="1" dirty="0">
                <a:solidFill>
                  <a:srgbClr val="FF4013"/>
                </a:solidFill>
              </a:rPr>
              <a:t>likely</a:t>
            </a:r>
            <a:r>
              <a:rPr lang="en-US" dirty="0"/>
              <a:t> to be seen by chance, we  </a:t>
            </a:r>
            <a:r>
              <a:rPr lang="en-US" b="1" dirty="0">
                <a:solidFill>
                  <a:srgbClr val="FF4013"/>
                </a:solidFill>
              </a:rPr>
              <a:t>fail to reject </a:t>
            </a:r>
            <a:r>
              <a:rPr lang="en-US" dirty="0"/>
              <a:t>the null hypothesis</a:t>
            </a:r>
          </a:p>
          <a:p>
            <a:pPr marL="317500" indent="0">
              <a:spcBef>
                <a:spcPts val="0"/>
              </a:spcBef>
              <a:buNone/>
            </a:pPr>
            <a:endParaRPr lang="en-US" dirty="0"/>
          </a:p>
          <a:p>
            <a:pPr lvl="1">
              <a:spcBef>
                <a:spcPts val="0"/>
              </a:spcBef>
              <a:buSzPct val="135000"/>
              <a:buFont typeface="Wingdings" pitchFamily="2" charset="2"/>
              <a:buChar char="§"/>
            </a:pPr>
            <a:r>
              <a:rPr lang="en-US" dirty="0"/>
              <a:t>It is likely that our experimental data differs from the null hypothesis only due to chance (i.e. </a:t>
            </a:r>
            <a:r>
              <a:rPr lang="en-US" b="1" dirty="0">
                <a:solidFill>
                  <a:srgbClr val="FF4013"/>
                </a:solidFill>
              </a:rPr>
              <a:t>H</a:t>
            </a:r>
            <a:r>
              <a:rPr lang="en-US" b="1" baseline="-25000" dirty="0">
                <a:solidFill>
                  <a:srgbClr val="FF4013"/>
                </a:solidFill>
              </a:rPr>
              <a:t>0 </a:t>
            </a:r>
            <a:r>
              <a:rPr lang="en-US" dirty="0">
                <a:solidFill>
                  <a:schemeClr val="tx1"/>
                </a:solidFill>
              </a:rPr>
              <a:t>is most likely true)</a:t>
            </a: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6" name="Content Placeholder 3" descr="Diagram&#10;&#10;Description automatically generated">
            <a:extLst>
              <a:ext uri="{FF2B5EF4-FFF2-40B4-BE49-F238E27FC236}">
                <a16:creationId xmlns:a16="http://schemas.microsoft.com/office/drawing/2014/main" id="{FC4337B4-99CD-8646-9FF2-B03CA71F7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764" y="3081828"/>
            <a:ext cx="7869383" cy="5327996"/>
          </a:xfrm>
          <a:prstGeom prst="rect">
            <a:avLst/>
          </a:prstGeom>
          <a:ln w="12700">
            <a:miter lim="400000"/>
          </a:ln>
          <a:extLst>
            <a:ext uri="{C572A759-6A51-4108-AA02-DFA0A04FC94B}">
              <ma14:wrappingTextBoxFlag xmlns="" xmlns:ma14="http://schemas.microsoft.com/office/mac/drawingml/2011/main" val="1"/>
            </a:ext>
          </a:extLst>
        </p:spPr>
      </p:pic>
      <p:pic>
        <p:nvPicPr>
          <p:cNvPr id="7" name="Content Placeholder 3" descr="Diagram&#10;&#10;Description automatically generated">
            <a:extLst>
              <a:ext uri="{FF2B5EF4-FFF2-40B4-BE49-F238E27FC236}">
                <a16:creationId xmlns:a16="http://schemas.microsoft.com/office/drawing/2014/main" id="{5FCBC047-7831-8146-9ED7-6B493B750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764" y="8581968"/>
            <a:ext cx="7869383" cy="5327996"/>
          </a:xfrm>
          <a:prstGeom prst="rect">
            <a:avLst/>
          </a:prstGeom>
          <a:ln w="12700">
            <a:miter lim="400000"/>
          </a:ln>
          <a:extLst>
            <a:ext uri="{C572A759-6A51-4108-AA02-DFA0A04FC94B}">
              <ma14:wrappingTextBoxFlag xmlns="" xmlns:ma14="http://schemas.microsoft.com/office/mac/drawingml/2011/main" val="1"/>
            </a:ext>
          </a:extLst>
        </p:spPr>
      </p:pic>
      <p:sp>
        <p:nvSpPr>
          <p:cNvPr id="3" name="Oval 2">
            <a:extLst>
              <a:ext uri="{FF2B5EF4-FFF2-40B4-BE49-F238E27FC236}">
                <a16:creationId xmlns:a16="http://schemas.microsoft.com/office/drawing/2014/main" id="{E6307765-F80C-C945-B76C-CF54338D5469}"/>
              </a:ext>
            </a:extLst>
          </p:cNvPr>
          <p:cNvSpPr/>
          <p:nvPr/>
        </p:nvSpPr>
        <p:spPr>
          <a:xfrm>
            <a:off x="21225163" y="6523528"/>
            <a:ext cx="277091" cy="263236"/>
          </a:xfrm>
          <a:prstGeom prst="ellipse">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Oval 7">
            <a:extLst>
              <a:ext uri="{FF2B5EF4-FFF2-40B4-BE49-F238E27FC236}">
                <a16:creationId xmlns:a16="http://schemas.microsoft.com/office/drawing/2014/main" id="{CC627319-5DCA-DC4B-811A-7CA0331788EE}"/>
              </a:ext>
            </a:extLst>
          </p:cNvPr>
          <p:cNvSpPr/>
          <p:nvPr/>
        </p:nvSpPr>
        <p:spPr>
          <a:xfrm>
            <a:off x="19673455" y="12039597"/>
            <a:ext cx="277091" cy="263236"/>
          </a:xfrm>
          <a:prstGeom prst="ellipse">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02435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4322735"/>
            <a:ext cx="5680080" cy="7743841"/>
          </a:xfrm>
        </p:spPr>
        <p:txBody>
          <a:bodyPr anchor="t">
            <a:normAutofit/>
          </a:bodyPr>
          <a:lstStyle/>
          <a:p>
            <a:pPr marL="317500" indent="0">
              <a:spcBef>
                <a:spcPts val="0"/>
              </a:spcBef>
              <a:buNone/>
            </a:pPr>
            <a:r>
              <a:rPr lang="en-US" b="1" dirty="0"/>
              <a:t>Selecting the appropriate statistical test </a:t>
            </a:r>
            <a:r>
              <a:rPr lang="en-US" b="1" dirty="0">
                <a:solidFill>
                  <a:schemeClr val="accent5"/>
                </a:solidFill>
              </a:rPr>
              <a:t>depends on your data </a:t>
            </a:r>
            <a:r>
              <a:rPr lang="en-US" b="1" dirty="0"/>
              <a:t>and </a:t>
            </a:r>
            <a:r>
              <a:rPr lang="en-US" b="1" dirty="0">
                <a:solidFill>
                  <a:schemeClr val="accent1">
                    <a:lumMod val="75000"/>
                  </a:schemeClr>
                </a:solidFill>
              </a:rPr>
              <a:t>experimental design</a:t>
            </a:r>
            <a:r>
              <a:rPr lang="en-US" b="1" dirty="0"/>
              <a:t>. </a:t>
            </a:r>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6" name="Picture 2">
            <a:extLst>
              <a:ext uri="{FF2B5EF4-FFF2-40B4-BE49-F238E27FC236}">
                <a16:creationId xmlns:a16="http://schemas.microsoft.com/office/drawing/2014/main" id="{ED892ED4-C177-8E40-B3A7-E944440AA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53" y="4765964"/>
            <a:ext cx="17449800" cy="581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3B9F11-8C26-CD46-BAEE-2645CB7EEF6D}"/>
              </a:ext>
            </a:extLst>
          </p:cNvPr>
          <p:cNvSpPr txBox="1"/>
          <p:nvPr/>
        </p:nvSpPr>
        <p:spPr>
          <a:xfrm>
            <a:off x="17692232" y="10819388"/>
            <a:ext cx="6192721" cy="400110"/>
          </a:xfrm>
          <a:prstGeom prst="rect">
            <a:avLst/>
          </a:prstGeom>
          <a:noFill/>
        </p:spPr>
        <p:txBody>
          <a:bodyPr wrap="none" rtlCol="0">
            <a:spAutoFit/>
          </a:bodyPr>
          <a:lstStyle/>
          <a:p>
            <a:r>
              <a:rPr lang="en-US" sz="2000" dirty="0"/>
              <a:t>Source: </a:t>
            </a:r>
            <a:r>
              <a:rPr lang="en-US" sz="2000" dirty="0">
                <a:hlinkClick r:id="rId4"/>
              </a:rPr>
              <a:t>http://yatani.jp/teaching/doku.php?id=hcistats:start</a:t>
            </a:r>
            <a:endParaRPr lang="en-US" sz="2000" dirty="0"/>
          </a:p>
        </p:txBody>
      </p:sp>
      <p:sp>
        <p:nvSpPr>
          <p:cNvPr id="3" name="Frame 2">
            <a:extLst>
              <a:ext uri="{FF2B5EF4-FFF2-40B4-BE49-F238E27FC236}">
                <a16:creationId xmlns:a16="http://schemas.microsoft.com/office/drawing/2014/main" id="{03855198-EB18-644C-A77D-EB2E901C24B0}"/>
              </a:ext>
            </a:extLst>
          </p:cNvPr>
          <p:cNvSpPr/>
          <p:nvPr/>
        </p:nvSpPr>
        <p:spPr>
          <a:xfrm>
            <a:off x="13189527" y="4488873"/>
            <a:ext cx="10889389" cy="1330036"/>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Frame 7">
            <a:extLst>
              <a:ext uri="{FF2B5EF4-FFF2-40B4-BE49-F238E27FC236}">
                <a16:creationId xmlns:a16="http://schemas.microsoft.com/office/drawing/2014/main" id="{0D4D85CC-14A8-2C45-85FE-525CC26B8047}"/>
              </a:ext>
            </a:extLst>
          </p:cNvPr>
          <p:cNvSpPr/>
          <p:nvPr/>
        </p:nvSpPr>
        <p:spPr>
          <a:xfrm>
            <a:off x="6185773" y="5430982"/>
            <a:ext cx="7280846" cy="5388406"/>
          </a:xfrm>
          <a:prstGeom prst="frame">
            <a:avLst>
              <a:gd name="adj1" fmla="val 375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941314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4322735"/>
            <a:ext cx="5680080" cy="7743841"/>
          </a:xfrm>
        </p:spPr>
        <p:txBody>
          <a:bodyPr anchor="t">
            <a:normAutofit/>
          </a:bodyPr>
          <a:lstStyle/>
          <a:p>
            <a:pPr marL="317500" indent="0">
              <a:spcBef>
                <a:spcPts val="0"/>
              </a:spcBef>
              <a:buNone/>
            </a:pPr>
            <a:r>
              <a:rPr lang="en-US" dirty="0"/>
              <a:t>Selecting the appropriate statistical test </a:t>
            </a:r>
            <a:r>
              <a:rPr lang="en-US" dirty="0">
                <a:solidFill>
                  <a:schemeClr val="accent5"/>
                </a:solidFill>
              </a:rPr>
              <a:t>depends on your data </a:t>
            </a:r>
            <a:r>
              <a:rPr lang="en-US" dirty="0"/>
              <a:t>and </a:t>
            </a:r>
            <a:r>
              <a:rPr lang="en-US" dirty="0">
                <a:solidFill>
                  <a:schemeClr val="accent1">
                    <a:lumMod val="75000"/>
                  </a:schemeClr>
                </a:solidFill>
              </a:rPr>
              <a:t>experimental design</a:t>
            </a:r>
            <a:r>
              <a:rPr lang="en-US" dirty="0"/>
              <a:t>. </a:t>
            </a:r>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6" name="Picture 2">
            <a:extLst>
              <a:ext uri="{FF2B5EF4-FFF2-40B4-BE49-F238E27FC236}">
                <a16:creationId xmlns:a16="http://schemas.microsoft.com/office/drawing/2014/main" id="{ED892ED4-C177-8E40-B3A7-E944440AA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53" y="4765964"/>
            <a:ext cx="17449800" cy="581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3B9F11-8C26-CD46-BAEE-2645CB7EEF6D}"/>
              </a:ext>
            </a:extLst>
          </p:cNvPr>
          <p:cNvSpPr txBox="1"/>
          <p:nvPr/>
        </p:nvSpPr>
        <p:spPr>
          <a:xfrm>
            <a:off x="17692232" y="10819388"/>
            <a:ext cx="6192721" cy="400110"/>
          </a:xfrm>
          <a:prstGeom prst="rect">
            <a:avLst/>
          </a:prstGeom>
          <a:noFill/>
        </p:spPr>
        <p:txBody>
          <a:bodyPr wrap="none" rtlCol="0">
            <a:spAutoFit/>
          </a:bodyPr>
          <a:lstStyle/>
          <a:p>
            <a:r>
              <a:rPr lang="en-US" sz="2000" dirty="0"/>
              <a:t>Source: </a:t>
            </a:r>
            <a:r>
              <a:rPr lang="en-US" sz="2000" dirty="0">
                <a:hlinkClick r:id="rId4"/>
              </a:rPr>
              <a:t>http://yatani.jp/teaching/doku.php?id=hcistats:start</a:t>
            </a:r>
            <a:endParaRPr lang="en-US" sz="2000" dirty="0"/>
          </a:p>
        </p:txBody>
      </p:sp>
      <p:sp>
        <p:nvSpPr>
          <p:cNvPr id="3" name="Frame 2">
            <a:extLst>
              <a:ext uri="{FF2B5EF4-FFF2-40B4-BE49-F238E27FC236}">
                <a16:creationId xmlns:a16="http://schemas.microsoft.com/office/drawing/2014/main" id="{03855198-EB18-644C-A77D-EB2E901C24B0}"/>
              </a:ext>
            </a:extLst>
          </p:cNvPr>
          <p:cNvSpPr/>
          <p:nvPr/>
        </p:nvSpPr>
        <p:spPr>
          <a:xfrm>
            <a:off x="13189527" y="4488873"/>
            <a:ext cx="10889389" cy="1330036"/>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Frame 7">
            <a:extLst>
              <a:ext uri="{FF2B5EF4-FFF2-40B4-BE49-F238E27FC236}">
                <a16:creationId xmlns:a16="http://schemas.microsoft.com/office/drawing/2014/main" id="{0D4D85CC-14A8-2C45-85FE-525CC26B8047}"/>
              </a:ext>
            </a:extLst>
          </p:cNvPr>
          <p:cNvSpPr/>
          <p:nvPr/>
        </p:nvSpPr>
        <p:spPr>
          <a:xfrm>
            <a:off x="6185773" y="5430982"/>
            <a:ext cx="7280846" cy="5388406"/>
          </a:xfrm>
          <a:prstGeom prst="frame">
            <a:avLst>
              <a:gd name="adj1" fmla="val 375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Content Placeholder 1">
            <a:extLst>
              <a:ext uri="{FF2B5EF4-FFF2-40B4-BE49-F238E27FC236}">
                <a16:creationId xmlns:a16="http://schemas.microsoft.com/office/drawing/2014/main" id="{62586FE0-8717-F747-9E8E-98233410A875}"/>
              </a:ext>
            </a:extLst>
          </p:cNvPr>
          <p:cNvSpPr txBox="1">
            <a:spLocks/>
          </p:cNvSpPr>
          <p:nvPr/>
        </p:nvSpPr>
        <p:spPr>
          <a:xfrm>
            <a:off x="956104" y="11748342"/>
            <a:ext cx="22471791" cy="538840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48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40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3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32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a:lstStyle>
          <a:p>
            <a:pPr marL="317500" indent="0" hangingPunct="1">
              <a:spcBef>
                <a:spcPts val="0"/>
              </a:spcBef>
              <a:buFontTx/>
              <a:buNone/>
            </a:pPr>
            <a:r>
              <a:rPr lang="en-US" b="1" dirty="0">
                <a:solidFill>
                  <a:srgbClr val="FF4013"/>
                </a:solidFill>
              </a:rPr>
              <a:t>Google is your friend! Always confirm your data meets assumptions before proceeding!</a:t>
            </a:r>
          </a:p>
        </p:txBody>
      </p:sp>
    </p:spTree>
    <p:extLst>
      <p:ext uri="{BB962C8B-B14F-4D97-AF65-F5344CB8AC3E}">
        <p14:creationId xmlns:p14="http://schemas.microsoft.com/office/powerpoint/2010/main" val="192421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Validation and Evaluation Recap</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199" y="4343399"/>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 name="In-Class Exercise: LineUp"/>
          <p:cNvSpPr txBox="1">
            <a:spLocks noGrp="1"/>
          </p:cNvSpPr>
          <p:nvPr>
            <p:ph type="title"/>
          </p:nvPr>
        </p:nvSpPr>
        <p:spPr>
          <a:xfrm>
            <a:off x="0" y="4178300"/>
            <a:ext cx="24384000" cy="5359400"/>
          </a:xfrm>
          <a:prstGeom prst="rect">
            <a:avLst/>
          </a:prstGeom>
          <a:solidFill>
            <a:schemeClr val="accent2"/>
          </a:solidFill>
        </p:spPr>
        <p:txBody>
          <a:bodyPr/>
          <a:lstStyle>
            <a:lvl1pPr>
              <a:defRPr sz="14400" cap="small"/>
            </a:lvl1pPr>
          </a:lstStyle>
          <a:p>
            <a:r>
              <a:rPr lang="en-US" dirty="0">
                <a:solidFill>
                  <a:schemeClr val="bg1"/>
                </a:solidFill>
              </a:rPr>
              <a:t>ic-13 – Experiment Tutorial</a:t>
            </a:r>
            <a:endParaRPr dirty="0">
              <a:solidFill>
                <a:schemeClr val="bg1"/>
              </a:solidFill>
            </a:endParaRPr>
          </a:p>
        </p:txBody>
      </p:sp>
      <p:sp>
        <p:nvSpPr>
          <p:cNvPr id="5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41</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analysis of evaluations </a:t>
            </a:r>
          </a:p>
          <a:p>
            <a:pPr marL="685800" indent="-685800" algn="l">
              <a:buFont typeface="Arial" panose="020B0604020202020204" pitchFamily="34" charset="0"/>
              <a:buChar char="•"/>
            </a:pPr>
            <a:r>
              <a:rPr lang="en-US" dirty="0"/>
              <a:t>Finished ic-13 – Experiment Tutorial</a:t>
            </a:r>
          </a:p>
        </p:txBody>
      </p:sp>
      <p:sp>
        <p:nvSpPr>
          <p:cNvPr id="5" name="TextBox 4">
            <a:extLst>
              <a:ext uri="{FF2B5EF4-FFF2-40B4-BE49-F238E27FC236}">
                <a16:creationId xmlns:a16="http://schemas.microsoft.com/office/drawing/2014/main" id="{A7539D8C-5512-554B-B223-14D49711264A}"/>
              </a:ext>
            </a:extLst>
          </p:cNvPr>
          <p:cNvSpPr txBox="1"/>
          <p:nvPr/>
        </p:nvSpPr>
        <p:spPr>
          <a:xfrm>
            <a:off x="956936" y="7772816"/>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pm-07 is OUT today. See canvas for details. </a:t>
            </a:r>
            <a:endParaRPr lang="en-US" dirty="0"/>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Tree>
    <p:extLst>
      <p:ext uri="{BB962C8B-B14F-4D97-AF65-F5344CB8AC3E}">
        <p14:creationId xmlns:p14="http://schemas.microsoft.com/office/powerpoint/2010/main" val="36727920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
        <p:nvSpPr>
          <p:cNvPr id="7" name="Frame 6">
            <a:extLst>
              <a:ext uri="{FF2B5EF4-FFF2-40B4-BE49-F238E27FC236}">
                <a16:creationId xmlns:a16="http://schemas.microsoft.com/office/drawing/2014/main" id="{1DBCFDE7-37F3-6143-80E1-386D919A46F2}"/>
              </a:ext>
            </a:extLst>
          </p:cNvPr>
          <p:cNvSpPr/>
          <p:nvPr/>
        </p:nvSpPr>
        <p:spPr>
          <a:xfrm>
            <a:off x="2479273" y="3621000"/>
            <a:ext cx="12961620" cy="7589520"/>
          </a:xfrm>
          <a:prstGeom prst="frame">
            <a:avLst>
              <a:gd name="adj1" fmla="val 2421"/>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0296296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Goal: </a:t>
            </a:r>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5" name="Text Placeholder 2">
            <a:extLst>
              <a:ext uri="{FF2B5EF4-FFF2-40B4-BE49-F238E27FC236}">
                <a16:creationId xmlns:a16="http://schemas.microsoft.com/office/drawing/2014/main" id="{6F26C5B2-399E-3C45-877D-AE695D7C1EDB}"/>
              </a:ext>
            </a:extLst>
          </p:cNvPr>
          <p:cNvSpPr txBox="1">
            <a:spLocks/>
          </p:cNvSpPr>
          <p:nvPr/>
        </p:nvSpPr>
        <p:spPr>
          <a:xfrm>
            <a:off x="14090071" y="3743608"/>
            <a:ext cx="6511639" cy="111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a:solidFill>
                  <a:schemeClr val="tx1"/>
                </a:solidFill>
              </a:rPr>
              <a:t>Design Pipeline</a:t>
            </a:r>
            <a:endParaRPr lang="en-US" sz="5400" b="1" dirty="0">
              <a:solidFill>
                <a:schemeClr val="tx1"/>
              </a:solidFill>
            </a:endParaRPr>
          </a:p>
        </p:txBody>
      </p:sp>
      <p:pic>
        <p:nvPicPr>
          <p:cNvPr id="4" name="Picture 3" descr="Graphical user interface&#10;&#10;Description automatically generated with low confidence">
            <a:extLst>
              <a:ext uri="{FF2B5EF4-FFF2-40B4-BE49-F238E27FC236}">
                <a16:creationId xmlns:a16="http://schemas.microsoft.com/office/drawing/2014/main" id="{1CBC0557-A1AD-EF45-8E5F-83F217D87733}"/>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4655127"/>
            <a:ext cx="11392061" cy="8924408"/>
          </a:xfrm>
          <a:prstGeom prst="rect">
            <a:avLst/>
          </a:prstGeom>
        </p:spPr>
      </p:pic>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190500" lvl="2" indent="0">
              <a:spcBef>
                <a:spcPts val="0"/>
              </a:spcBef>
              <a:buSzPct val="100000"/>
              <a:buNone/>
            </a:pPr>
            <a:endParaRPr lang="en-US" sz="5400" dirty="0">
              <a:solidFill>
                <a:schemeClr val="tx1"/>
              </a:solidFill>
            </a:endParaRPr>
          </a:p>
        </p:txBody>
      </p:sp>
    </p:spTree>
    <p:extLst>
      <p:ext uri="{BB962C8B-B14F-4D97-AF65-F5344CB8AC3E}">
        <p14:creationId xmlns:p14="http://schemas.microsoft.com/office/powerpoint/2010/main" val="292465045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Method</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indent="0">
              <a:buNone/>
            </a:pPr>
            <a:r>
              <a:rPr lang="en-US" sz="4800" b="1" dirty="0">
                <a:sym typeface="Wingdings" pitchFamily="2" charset="2"/>
              </a:rPr>
              <a:t> </a:t>
            </a:r>
            <a:r>
              <a:rPr lang="en-US" sz="4800" b="1" dirty="0"/>
              <a:t>Inspection or Principled Rationale</a:t>
            </a:r>
          </a:p>
          <a:p>
            <a:pPr indent="0">
              <a:buNone/>
            </a:pPr>
            <a:endParaRPr lang="en-US" sz="4800" b="1" dirty="0"/>
          </a:p>
          <a:p>
            <a:pPr indent="0">
              <a:buNone/>
            </a:pPr>
            <a:r>
              <a:rPr lang="en-US" sz="4800" b="1" dirty="0">
                <a:sym typeface="Wingdings" pitchFamily="2" charset="2"/>
              </a:rPr>
              <a:t> </a:t>
            </a:r>
            <a:r>
              <a:rPr lang="en-US" sz="4800" b="1" dirty="0"/>
              <a:t>Theoretical Analysis</a:t>
            </a:r>
          </a:p>
          <a:p>
            <a:pPr indent="0">
              <a:buNone/>
            </a:pPr>
            <a:endParaRPr lang="en-US" sz="4800" b="1" dirty="0"/>
          </a:p>
          <a:p>
            <a:pPr indent="0">
              <a:buNone/>
            </a:pPr>
            <a:r>
              <a:rPr lang="en-US" sz="4800" b="1" dirty="0">
                <a:sym typeface="Wingdings" pitchFamily="2" charset="2"/>
              </a:rPr>
              <a:t> </a:t>
            </a:r>
            <a:r>
              <a:rPr lang="en-US" sz="4800" b="1" dirty="0"/>
              <a:t>Benchmarks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endParaRPr lang="en-US" sz="4800" b="1" dirty="0"/>
          </a:p>
          <a:p>
            <a:pPr marL="685800" indent="-685800"/>
            <a:r>
              <a:rPr lang="en-US" sz="4800" b="1" dirty="0"/>
              <a:t>Observational Study</a:t>
            </a:r>
          </a:p>
          <a:p>
            <a:pPr indent="0">
              <a:buNone/>
            </a:pPr>
            <a:endParaRPr lang="en-US" sz="4800" b="1" dirty="0"/>
          </a:p>
          <a:p>
            <a:pPr indent="0">
              <a:buNone/>
            </a:pPr>
            <a:r>
              <a:rPr lang="en-US" sz="4800" b="1" dirty="0">
                <a:sym typeface="Wingdings" pitchFamily="2" charset="2"/>
              </a:rPr>
              <a:t> </a:t>
            </a:r>
            <a:r>
              <a:rPr lang="en-US" sz="4800" b="1" dirty="0"/>
              <a:t>Field Deployment or Case Studies</a:t>
            </a:r>
          </a:p>
          <a:p>
            <a:pPr indent="0">
              <a:buNone/>
            </a:pPr>
            <a:endParaRPr lang="en-US" sz="4800" dirty="0"/>
          </a:p>
        </p:txBody>
      </p:sp>
    </p:spTree>
    <p:extLst>
      <p:ext uri="{BB962C8B-B14F-4D97-AF65-F5344CB8AC3E}">
        <p14:creationId xmlns:p14="http://schemas.microsoft.com/office/powerpoint/2010/main" val="97355502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Who</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endParaRPr lang="en-US" sz="4800" b="1" dirty="0"/>
          </a:p>
          <a:p>
            <a:pPr marL="685800" indent="-685800"/>
            <a:r>
              <a:rPr lang="en-US" sz="4800" b="1" dirty="0"/>
              <a:t>Observational Study</a:t>
            </a:r>
          </a:p>
          <a:p>
            <a:pPr indent="0">
              <a:buNone/>
            </a:pPr>
            <a:endParaRPr lang="en-US" sz="4800" b="1" dirty="0"/>
          </a:p>
          <a:p>
            <a:pPr indent="0">
              <a:buNone/>
            </a:pPr>
            <a:r>
              <a:rPr lang="en-US" sz="4800" b="1" dirty="0">
                <a:sym typeface="Wingdings" pitchFamily="2" charset="2"/>
              </a:rPr>
              <a:t> </a:t>
            </a:r>
            <a:r>
              <a:rPr lang="en-US" sz="4800" b="1" dirty="0"/>
              <a:t>Field Deployment or Case Studies</a:t>
            </a:r>
          </a:p>
          <a:p>
            <a:pPr indent="0">
              <a:buNone/>
            </a:pPr>
            <a:endParaRPr lang="en-US" sz="4800" dirty="0"/>
          </a:p>
        </p:txBody>
      </p:sp>
      <p:sp>
        <p:nvSpPr>
          <p:cNvPr id="2" name="Frame 1">
            <a:extLst>
              <a:ext uri="{FF2B5EF4-FFF2-40B4-BE49-F238E27FC236}">
                <a16:creationId xmlns:a16="http://schemas.microsoft.com/office/drawing/2014/main" id="{AB30A634-C39D-614E-B482-4A91FAFF68F3}"/>
              </a:ext>
            </a:extLst>
          </p:cNvPr>
          <p:cNvSpPr/>
          <p:nvPr/>
        </p:nvSpPr>
        <p:spPr>
          <a:xfrm>
            <a:off x="11887200" y="3713017"/>
            <a:ext cx="9670473" cy="1302328"/>
          </a:xfrm>
          <a:prstGeom prst="frame">
            <a:avLst>
              <a:gd name="adj1" fmla="val 13586"/>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9" name="Picture 8" descr="Graphical user interface&#10;&#10;Description automatically generated with low confidence">
            <a:extLst>
              <a:ext uri="{FF2B5EF4-FFF2-40B4-BE49-F238E27FC236}">
                <a16:creationId xmlns:a16="http://schemas.microsoft.com/office/drawing/2014/main" id="{F28DFF96-4201-734F-8BA9-A03834868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5" y="4457081"/>
            <a:ext cx="11859715" cy="7578518"/>
          </a:xfrm>
          <a:prstGeom prst="rect">
            <a:avLst/>
          </a:prstGeom>
        </p:spPr>
      </p:pic>
      <p:pic>
        <p:nvPicPr>
          <p:cNvPr id="11" name="Graphic 10" descr="Doctor female with solid fill">
            <a:extLst>
              <a:ext uri="{FF2B5EF4-FFF2-40B4-BE49-F238E27FC236}">
                <a16:creationId xmlns:a16="http://schemas.microsoft.com/office/drawing/2014/main" id="{EA32FAE9-8736-7941-8B7A-DE108323AC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7506" y="4666089"/>
            <a:ext cx="1863635" cy="1863635"/>
          </a:xfrm>
          <a:prstGeom prst="rect">
            <a:avLst/>
          </a:prstGeom>
        </p:spPr>
      </p:pic>
      <p:pic>
        <p:nvPicPr>
          <p:cNvPr id="12" name="Graphic 11" descr="User with solid fill">
            <a:extLst>
              <a:ext uri="{FF2B5EF4-FFF2-40B4-BE49-F238E27FC236}">
                <a16:creationId xmlns:a16="http://schemas.microsoft.com/office/drawing/2014/main" id="{22E72DC4-8752-8246-8859-FE71FA2160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8740" y="7806555"/>
            <a:ext cx="1863635" cy="1863635"/>
          </a:xfrm>
          <a:prstGeom prst="rect">
            <a:avLst/>
          </a:prstGeom>
        </p:spPr>
      </p:pic>
    </p:spTree>
    <p:extLst>
      <p:ext uri="{BB962C8B-B14F-4D97-AF65-F5344CB8AC3E}">
        <p14:creationId xmlns:p14="http://schemas.microsoft.com/office/powerpoint/2010/main" val="277016585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2.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3.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4.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2507</TotalTime>
  <Words>5553</Words>
  <Application>Microsoft Macintosh PowerPoint</Application>
  <PresentationFormat>Custom</PresentationFormat>
  <Paragraphs>586</Paragraphs>
  <Slides>42</Slides>
  <Notes>35</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Arial</vt:lpstr>
      <vt:lpstr>Futura</vt:lpstr>
      <vt:lpstr>Gill Sans</vt:lpstr>
      <vt:lpstr>Lucida Grande</vt:lpstr>
      <vt:lpstr>Wingdings</vt:lpstr>
      <vt:lpstr>New_Template8</vt:lpstr>
      <vt:lpstr>5_New_Template8</vt:lpstr>
      <vt:lpstr>Lecture 14: Evaluation Analysis</vt:lpstr>
      <vt:lpstr>PowerPoint Presentation</vt:lpstr>
      <vt:lpstr>PowerPoint Presentation</vt:lpstr>
      <vt:lpstr>Validation and Evaluation 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Between Subject  Design Each participant sees one stimuli  Typically randomize stimuli assignment   </vt:lpstr>
      <vt:lpstr>Between Subject  Design Pros  No risk of learning effects  Cons   Requires larger sample  No direct comparisons       (same person) between            conditions  </vt:lpstr>
      <vt:lpstr>Mixed   Experiment with a combination of between and within subject factors    Factors = variable aspects of an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ic-13 – Experiment Tutorial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190</cp:revision>
  <dcterms:modified xsi:type="dcterms:W3CDTF">2022-04-07T16:32:08Z</dcterms:modified>
</cp:coreProperties>
</file>